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56"/>
  </p:notesMasterIdLst>
  <p:sldIdLst>
    <p:sldId id="439" r:id="rId2"/>
    <p:sldId id="440" r:id="rId3"/>
    <p:sldId id="441" r:id="rId4"/>
    <p:sldId id="442" r:id="rId5"/>
    <p:sldId id="443" r:id="rId6"/>
    <p:sldId id="375" r:id="rId7"/>
    <p:sldId id="455" r:id="rId8"/>
    <p:sldId id="409" r:id="rId9"/>
    <p:sldId id="325" r:id="rId10"/>
    <p:sldId id="326" r:id="rId11"/>
    <p:sldId id="327" r:id="rId12"/>
    <p:sldId id="418" r:id="rId13"/>
    <p:sldId id="419" r:id="rId14"/>
    <p:sldId id="420" r:id="rId15"/>
    <p:sldId id="421" r:id="rId16"/>
    <p:sldId id="422" r:id="rId17"/>
    <p:sldId id="423" r:id="rId18"/>
    <p:sldId id="449" r:id="rId19"/>
    <p:sldId id="445" r:id="rId20"/>
    <p:sldId id="447" r:id="rId21"/>
    <p:sldId id="448" r:id="rId22"/>
    <p:sldId id="454" r:id="rId23"/>
    <p:sldId id="452" r:id="rId24"/>
    <p:sldId id="451" r:id="rId25"/>
    <p:sldId id="268" r:id="rId26"/>
    <p:sldId id="406" r:id="rId27"/>
    <p:sldId id="407" r:id="rId28"/>
    <p:sldId id="408" r:id="rId29"/>
    <p:sldId id="427" r:id="rId30"/>
    <p:sldId id="428" r:id="rId31"/>
    <p:sldId id="415" r:id="rId32"/>
    <p:sldId id="430" r:id="rId33"/>
    <p:sldId id="416" r:id="rId34"/>
    <p:sldId id="429" r:id="rId35"/>
    <p:sldId id="417" r:id="rId36"/>
    <p:sldId id="456" r:id="rId37"/>
    <p:sldId id="365" r:id="rId38"/>
    <p:sldId id="277" r:id="rId39"/>
    <p:sldId id="433" r:id="rId40"/>
    <p:sldId id="426" r:id="rId41"/>
    <p:sldId id="467" r:id="rId42"/>
    <p:sldId id="431" r:id="rId43"/>
    <p:sldId id="424" r:id="rId44"/>
    <p:sldId id="436" r:id="rId45"/>
    <p:sldId id="457" r:id="rId46"/>
    <p:sldId id="462" r:id="rId47"/>
    <p:sldId id="465" r:id="rId48"/>
    <p:sldId id="466" r:id="rId49"/>
    <p:sldId id="461" r:id="rId50"/>
    <p:sldId id="463" r:id="rId51"/>
    <p:sldId id="438" r:id="rId52"/>
    <p:sldId id="468" r:id="rId53"/>
    <p:sldId id="363" r:id="rId54"/>
    <p:sldId id="405" r:id="rId55"/>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69012ECD-51FC-41F1-AA8D-1B2483CD663E}" styleName="Light Style 2 - Accent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6967" autoAdjust="0"/>
    <p:restoredTop sz="95033" autoAdjust="0"/>
  </p:normalViewPr>
  <p:slideViewPr>
    <p:cSldViewPr snapToGrid="0">
      <p:cViewPr varScale="1">
        <p:scale>
          <a:sx n="82" d="100"/>
          <a:sy n="82" d="100"/>
        </p:scale>
        <p:origin x="629"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viewProps" Target="viewProps.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presProps" Target="pres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ableStyles" Target="tableStyles.xml"/></Relationships>
</file>

<file path=ppt/diagrams/colors1.xml><?xml version="1.0" encoding="utf-8"?>
<dgm:colorsDef xmlns:dgm="http://schemas.openxmlformats.org/drawingml/2006/diagram" xmlns:a="http://schemas.openxmlformats.org/drawingml/2006/main" uniqueId="urn:microsoft.com/office/officeart/2005/8/colors/accent6_1">
  <dgm:title val=""/>
  <dgm:desc val=""/>
  <dgm:catLst>
    <dgm:cat type="accent6" pri="11100"/>
  </dgm:catLst>
  <dgm:styleLbl name="node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6">
        <a:shade val="80000"/>
      </a:schemeClr>
    </dgm:linClrLst>
    <dgm:effectClrLst/>
    <dgm:txLinClrLst/>
    <dgm:txFillClrLst/>
    <dgm:txEffectClrLst/>
  </dgm:styleLbl>
  <dgm:styleLbl name="node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f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align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bgImgPlace1">
    <dgm:fillClrLst meth="repeat">
      <a:schemeClr val="accent6">
        <a:tint val="40000"/>
      </a:schemeClr>
    </dgm:fillClrLst>
    <dgm:linClrLst meth="repeat">
      <a:schemeClr val="accent6">
        <a:shade val="80000"/>
      </a:schemeClr>
    </dgm:linClrLst>
    <dgm:effectClrLst/>
    <dgm:txLinClrLst/>
    <dgm:txFillClrLst meth="repeat">
      <a:schemeClr val="lt1"/>
    </dgm:txFillClrLst>
    <dgm:txEffectClrLst/>
  </dgm:styleLbl>
  <dgm:styleLbl name="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f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bgSibTrans2D1">
    <dgm:fillClrLst meth="repeat">
      <a:schemeClr val="accent6">
        <a:tint val="60000"/>
      </a:schemeClr>
    </dgm:fillClrLst>
    <dgm:linClrLst meth="repeat">
      <a:schemeClr val="accent6">
        <a:tint val="60000"/>
      </a:schemeClr>
    </dgm:linClrLst>
    <dgm:effectClrLst/>
    <dgm:txLinClrLst/>
    <dgm:txFillClrLst meth="repeat">
      <a:schemeClr val="dk1"/>
    </dgm:txFillClrLst>
    <dgm:txEffectClrLst/>
  </dgm:styleLbl>
  <dgm:styleLbl name="sibTrans1D1">
    <dgm:fillClrLst meth="repeat">
      <a:schemeClr val="accent6"/>
    </dgm:fillClrLst>
    <dgm:linClrLst meth="repeat">
      <a:schemeClr val="accent6"/>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6">
        <a:shade val="80000"/>
      </a:schemeClr>
    </dgm:linClrLst>
    <dgm:effectClrLst/>
    <dgm:txLinClrLst/>
    <dgm:txFillClrLst meth="repeat">
      <a:schemeClr val="dk1"/>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dgm:txEffectClrLst/>
  </dgm:styleLbl>
  <dgm:styleLbl name="parChTrans2D2">
    <dgm:fillClrLst meth="repeat">
      <a:schemeClr val="accent6"/>
    </dgm:fillClrLst>
    <dgm:linClrLst meth="repeat">
      <a:schemeClr val="accent6"/>
    </dgm:linClrLst>
    <dgm:effectClrLst/>
    <dgm:txLinClrLst/>
    <dgm:txFillClrLst/>
    <dgm:txEffectClrLst/>
  </dgm:styleLbl>
  <dgm:styleLbl name="parChTrans2D3">
    <dgm:fillClrLst meth="repeat">
      <a:schemeClr val="accent6"/>
    </dgm:fillClrLst>
    <dgm:linClrLst meth="repeat">
      <a:schemeClr val="accent6"/>
    </dgm:linClrLst>
    <dgm:effectClrLst/>
    <dgm:txLinClrLst/>
    <dgm:txFillClrLst/>
    <dgm:txEffectClrLst/>
  </dgm:styleLbl>
  <dgm:styleLbl name="parChTrans2D4">
    <dgm:fillClrLst meth="repeat">
      <a:schemeClr val="accent6"/>
    </dgm:fillClrLst>
    <dgm:linClrLst meth="repeat">
      <a:schemeClr val="accent6"/>
    </dgm:linClrLst>
    <dgm:effectClrLst/>
    <dgm:txLinClrLst/>
    <dgm:txFillClrLst meth="repeat">
      <a:schemeClr val="lt1"/>
    </dgm:txFillClrLst>
    <dgm:txEffectClrLst/>
  </dgm:styleLbl>
  <dgm:styleLbl name="parChTrans1D1">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2">
    <dgm:fillClrLst meth="repeat">
      <a:schemeClr val="accent6"/>
    </dgm:fillClrLst>
    <dgm:linClrLst meth="repeat">
      <a:schemeClr val="accent6">
        <a:shade val="60000"/>
      </a:schemeClr>
    </dgm:linClrLst>
    <dgm:effectClrLst/>
    <dgm:txLinClrLst/>
    <dgm:txFillClrLst meth="repeat">
      <a:schemeClr val="tx1"/>
    </dgm:txFillClrLst>
    <dgm:txEffectClrLst/>
  </dgm:styleLbl>
  <dgm:styleLbl name="parChTrans1D3">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parChTrans1D4">
    <dgm:fillClrLst meth="repeat">
      <a:schemeClr val="accent6"/>
    </dgm:fillClrLst>
    <dgm:linClrLst meth="repeat">
      <a:schemeClr val="accent6">
        <a:shade val="80000"/>
      </a:schemeClr>
    </dgm:linClrLst>
    <dgm:effectClrLst/>
    <dgm:txLinClrLst/>
    <dgm:txFillClrLst meth="repeat">
      <a:schemeClr val="tx1"/>
    </dgm:txFillClrLst>
    <dgm:txEffectClrLst/>
  </dgm:styleLbl>
  <dgm:styleLbl name="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conF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align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trAlignAcc1">
    <dgm:fillClrLst meth="repeat">
      <a:schemeClr val="accent6">
        <a:alpha val="40000"/>
        <a:tint val="40000"/>
      </a:schemeClr>
    </dgm:fillClrLst>
    <dgm:linClrLst meth="repeat">
      <a:schemeClr val="accent6"/>
    </dgm:linClrLst>
    <dgm:effectClrLst/>
    <dgm:txLinClrLst/>
    <dgm:txFillClrLst meth="repeat">
      <a:schemeClr val="dk1"/>
    </dgm:txFillClrLst>
    <dgm:txEffectClrLst/>
  </dgm:styleLbl>
  <dgm:styleLbl name="bgAcc1">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solidFgAcc1">
    <dgm:fillClrLst meth="repeat">
      <a:schemeClr val="lt1"/>
    </dgm:fillClrLst>
    <dgm:linClrLst meth="repeat">
      <a:schemeClr val="accent6"/>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6">
        <a:alpha val="90000"/>
      </a:schemeClr>
    </dgm:linClrLst>
    <dgm:effectClrLst/>
    <dgm:txLinClrLst/>
    <dgm:txFillClrLst meth="repeat">
      <a:schemeClr val="dk1"/>
    </dgm:txFillClrLst>
    <dgm:txEffectClrLst/>
  </dgm:styleLbl>
  <dgm:styleLbl name="fgAcc0">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2">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3">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fgAcc4">
    <dgm:fillClrLst meth="repeat">
      <a:schemeClr val="accent6">
        <a:alpha val="90000"/>
        <a:tint val="40000"/>
      </a:schemeClr>
    </dgm:fillClrLst>
    <dgm:linClrLst meth="repeat">
      <a:schemeClr val="accent6"/>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accent6"/>
    </dgm:linClrLst>
    <dgm:effectClrLst/>
    <dgm:txLinClrLst/>
    <dgm:txFillClrLst meth="repeat">
      <a:schemeClr val="dk1"/>
    </dgm:txFillClrLst>
    <dgm:txEffectClrLst/>
  </dgm:styleLbl>
  <dgm:styleLbl name="dkBgShp">
    <dgm:fillClrLst meth="repeat">
      <a:schemeClr val="accent6">
        <a:shade val="80000"/>
      </a:schemeClr>
    </dgm:fillClrLst>
    <dgm:linClrLst meth="repeat">
      <a:schemeClr val="accent6"/>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4_1">
  <dgm:title val=""/>
  <dgm:desc val=""/>
  <dgm:catLst>
    <dgm:cat type="accent4" pri="11100"/>
  </dgm:catLst>
  <dgm:styleLbl name="node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accent4">
        <a:shade val="80000"/>
      </a:schemeClr>
    </dgm:linClrLst>
    <dgm:effectClrLst/>
    <dgm:txLinClrLst/>
    <dgm:txFillClrLst/>
    <dgm:txEffectClrLst/>
  </dgm:styleLbl>
  <dgm:styleLbl name="node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f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align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bgImgPlace1">
    <dgm:fillClrLst meth="repeat">
      <a:schemeClr val="accent4">
        <a:tint val="40000"/>
      </a:schemeClr>
    </dgm:fillClrLst>
    <dgm:linClrLst meth="repeat">
      <a:schemeClr val="accent4">
        <a:shade val="80000"/>
      </a:schemeClr>
    </dgm:linClrLst>
    <dgm:effectClrLst/>
    <dgm:txLinClrLst/>
    <dgm:txFillClrLst meth="repeat">
      <a:schemeClr val="lt1"/>
    </dgm:txFillClrLst>
    <dgm:txEffectClrLst/>
  </dgm:styleLbl>
  <dgm:styleLbl name="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f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bgSibTrans2D1">
    <dgm:fillClrLst meth="repeat">
      <a:schemeClr val="accent4">
        <a:tint val="60000"/>
      </a:schemeClr>
    </dgm:fillClrLst>
    <dgm:linClrLst meth="repeat">
      <a:schemeClr val="accent4">
        <a:tint val="60000"/>
      </a:schemeClr>
    </dgm:linClrLst>
    <dgm:effectClrLst/>
    <dgm:txLinClrLst/>
    <dgm:txFillClrLst meth="repeat">
      <a:schemeClr val="dk1"/>
    </dgm:txFillClrLst>
    <dgm:txEffectClrLst/>
  </dgm:styleLbl>
  <dgm:styleLbl name="sibTrans1D1">
    <dgm:fillClrLst meth="repeat">
      <a:schemeClr val="accent4"/>
    </dgm:fillClrLst>
    <dgm:linClrLst meth="repeat">
      <a:schemeClr val="accent4"/>
    </dgm:linClrLst>
    <dgm:effectClrLst/>
    <dgm:txLinClrLst/>
    <dgm:txFillClrLst meth="repeat">
      <a:schemeClr val="tx1"/>
    </dgm:txFillClrLst>
    <dgm:txEffectClrLst/>
  </dgm:styleLbl>
  <dgm:styleLbl name="callout">
    <dgm:fillClrLst meth="repeat">
      <a:schemeClr val="accent4"/>
    </dgm:fillClrLst>
    <dgm:linClrLst meth="repeat">
      <a:schemeClr val="accent4"/>
    </dgm:linClrLst>
    <dgm:effectClrLst/>
    <dgm:txLinClrLst/>
    <dgm:txFillClrLst meth="repeat">
      <a:schemeClr val="tx1"/>
    </dgm:txFillClrLst>
    <dgm:txEffectClrLst/>
  </dgm:styleLbl>
  <dgm:styleLbl name="asst0">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accent4">
        <a:shade val="80000"/>
      </a:schemeClr>
    </dgm:linClrLst>
    <dgm:effectClrLst/>
    <dgm:txLinClrLst/>
    <dgm:txFillClrLst meth="repeat">
      <a:schemeClr val="dk1"/>
    </dgm:txFillClrLst>
    <dgm:txEffectClrLst/>
  </dgm:styleLbl>
  <dgm:styleLbl name="parChTrans2D1">
    <dgm:fillClrLst meth="repeat">
      <a:schemeClr val="accent4">
        <a:tint val="60000"/>
      </a:schemeClr>
    </dgm:fillClrLst>
    <dgm:linClrLst meth="repeat">
      <a:schemeClr val="accent4">
        <a:tint val="60000"/>
      </a:schemeClr>
    </dgm:linClrLst>
    <dgm:effectClrLst/>
    <dgm:txLinClrLst/>
    <dgm:txFillClrLst/>
    <dgm:txEffectClrLst/>
  </dgm:styleLbl>
  <dgm:styleLbl name="parChTrans2D2">
    <dgm:fillClrLst meth="repeat">
      <a:schemeClr val="accent4"/>
    </dgm:fillClrLst>
    <dgm:linClrLst meth="repeat">
      <a:schemeClr val="accent4"/>
    </dgm:linClrLst>
    <dgm:effectClrLst/>
    <dgm:txLinClrLst/>
    <dgm:txFillClrLst/>
    <dgm:txEffectClrLst/>
  </dgm:styleLbl>
  <dgm:styleLbl name="parChTrans2D3">
    <dgm:fillClrLst meth="repeat">
      <a:schemeClr val="accent4"/>
    </dgm:fillClrLst>
    <dgm:linClrLst meth="repeat">
      <a:schemeClr val="accent4"/>
    </dgm:linClrLst>
    <dgm:effectClrLst/>
    <dgm:txLinClrLst/>
    <dgm:txFillClrLst/>
    <dgm:txEffectClrLst/>
  </dgm:styleLbl>
  <dgm:styleLbl name="parChTrans2D4">
    <dgm:fillClrLst meth="repeat">
      <a:schemeClr val="accent4"/>
    </dgm:fillClrLst>
    <dgm:linClrLst meth="repeat">
      <a:schemeClr val="accent4"/>
    </dgm:linClrLst>
    <dgm:effectClrLst/>
    <dgm:txLinClrLst/>
    <dgm:txFillClrLst meth="repeat">
      <a:schemeClr val="lt1"/>
    </dgm:txFillClrLst>
    <dgm:txEffectClrLst/>
  </dgm:styleLbl>
  <dgm:styleLbl name="parChTrans1D1">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2">
    <dgm:fillClrLst meth="repeat">
      <a:schemeClr val="accent4"/>
    </dgm:fillClrLst>
    <dgm:linClrLst meth="repeat">
      <a:schemeClr val="accent4">
        <a:shade val="60000"/>
      </a:schemeClr>
    </dgm:linClrLst>
    <dgm:effectClrLst/>
    <dgm:txLinClrLst/>
    <dgm:txFillClrLst meth="repeat">
      <a:schemeClr val="tx1"/>
    </dgm:txFillClrLst>
    <dgm:txEffectClrLst/>
  </dgm:styleLbl>
  <dgm:styleLbl name="parChTrans1D3">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parChTrans1D4">
    <dgm:fillClrLst meth="repeat">
      <a:schemeClr val="accent4"/>
    </dgm:fillClrLst>
    <dgm:linClrLst meth="repeat">
      <a:schemeClr val="accent4">
        <a:shade val="80000"/>
      </a:schemeClr>
    </dgm:linClrLst>
    <dgm:effectClrLst/>
    <dgm:txLinClrLst/>
    <dgm:txFillClrLst meth="repeat">
      <a:schemeClr val="tx1"/>
    </dgm:txFillClrLst>
    <dgm:txEffectClrLst/>
  </dgm:styleLbl>
  <dgm:styleLbl name="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conF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align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trAlignAcc1">
    <dgm:fillClrLst meth="repeat">
      <a:schemeClr val="accent4">
        <a:alpha val="40000"/>
        <a:tint val="40000"/>
      </a:schemeClr>
    </dgm:fillClrLst>
    <dgm:linClrLst meth="repeat">
      <a:schemeClr val="accent4"/>
    </dgm:linClrLst>
    <dgm:effectClrLst/>
    <dgm:txLinClrLst/>
    <dgm:txFillClrLst meth="repeat">
      <a:schemeClr val="dk1"/>
    </dgm:txFillClrLst>
    <dgm:txEffectClrLst/>
  </dgm:styleLbl>
  <dgm:styleLbl name="bgAcc1">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solidFgAcc1">
    <dgm:fillClrLst meth="repeat">
      <a:schemeClr val="lt1"/>
    </dgm:fillClrLst>
    <dgm:linClrLst meth="repeat">
      <a:schemeClr val="accent4"/>
    </dgm:linClrLst>
    <dgm:effectClrLst/>
    <dgm:txLinClrLst/>
    <dgm:txFillClrLst meth="repeat">
      <a:schemeClr val="dk1"/>
    </dgm:txFillClrLst>
    <dgm:txEffectClrLst/>
  </dgm:styleLbl>
  <dgm:styleLbl name="solidAlignAcc1">
    <dgm:fillClrLst meth="repeat">
      <a:schemeClr val="lt1"/>
    </dgm:fillClrLst>
    <dgm:linClrLst meth="repeat">
      <a:schemeClr val="accent4"/>
    </dgm:linClrLst>
    <dgm:effectClrLst/>
    <dgm:txLinClrLst/>
    <dgm:txFillClrLst meth="repeat">
      <a:schemeClr val="dk1"/>
    </dgm:txFillClrLst>
    <dgm:txEffectClrLst/>
  </dgm:styleLbl>
  <dgm:styleLbl name="solidBgAcc1">
    <dgm:fillClrLst meth="repeat">
      <a:schemeClr val="lt1"/>
    </dgm:fillClrLst>
    <dgm:linClrLst meth="repeat">
      <a:schemeClr val="accent4"/>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accent4">
        <a:alpha val="90000"/>
      </a:schemeClr>
    </dgm:linClrLst>
    <dgm:effectClrLst/>
    <dgm:txLinClrLst/>
    <dgm:txFillClrLst meth="repeat">
      <a:schemeClr val="dk1"/>
    </dgm:txFillClrLst>
    <dgm:txEffectClrLst/>
  </dgm:styleLbl>
  <dgm:styleLbl name="fgAcc0">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2">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3">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fgAcc4">
    <dgm:fillClrLst meth="repeat">
      <a:schemeClr val="accent4">
        <a:alpha val="90000"/>
        <a:tint val="40000"/>
      </a:schemeClr>
    </dgm:fillClrLst>
    <dgm:linClrLst meth="repeat">
      <a:schemeClr val="accent4"/>
    </dgm:linClrLst>
    <dgm:effectClrLst/>
    <dgm:txLinClrLst/>
    <dgm:txFillClrLst meth="repeat">
      <a:schemeClr val="dk1"/>
    </dgm:txFillClrLst>
    <dgm:txEffectClrLst/>
  </dgm:styleLbl>
  <dgm:styleLbl name="bgShp">
    <dgm:fillClrLst meth="repeat">
      <a:schemeClr val="accent4">
        <a:tint val="40000"/>
      </a:schemeClr>
    </dgm:fillClrLst>
    <dgm:linClrLst meth="repeat">
      <a:schemeClr val="accent4"/>
    </dgm:linClrLst>
    <dgm:effectClrLst/>
    <dgm:txLinClrLst/>
    <dgm:txFillClrLst meth="repeat">
      <a:schemeClr val="dk1"/>
    </dgm:txFillClrLst>
    <dgm:txEffectClrLst/>
  </dgm:styleLbl>
  <dgm:styleLbl name="dkBgShp">
    <dgm:fillClrLst meth="repeat">
      <a:schemeClr val="accent4">
        <a:shade val="80000"/>
      </a:schemeClr>
    </dgm:fillClrLst>
    <dgm:linClrLst meth="repeat">
      <a:schemeClr val="accent4"/>
    </dgm:linClrLst>
    <dgm:effectClrLst/>
    <dgm:txLinClrLst/>
    <dgm:txFillClrLst meth="repeat">
      <a:schemeClr val="lt1"/>
    </dgm:txFillClrLst>
    <dgm:txEffectClrLst/>
  </dgm:styleLbl>
  <dgm:styleLbl name="trBgShp">
    <dgm:fillClrLst meth="repeat">
      <a:schemeClr val="accent4">
        <a:tint val="50000"/>
        <a:alpha val="40000"/>
      </a:schemeClr>
    </dgm:fillClrLst>
    <dgm:linClrLst meth="repeat">
      <a:schemeClr val="accent4"/>
    </dgm:linClrLst>
    <dgm:effectClrLst/>
    <dgm:txLinClrLst/>
    <dgm:txFillClrLst meth="repeat">
      <a:schemeClr val="lt1"/>
    </dgm:txFillClrLst>
    <dgm:txEffectClrLst/>
  </dgm:styleLbl>
  <dgm:styleLbl name="fgShp">
    <dgm:fillClrLst meth="repeat">
      <a:schemeClr val="accent4">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3C61B8FF-62BF-4CA7-A83C-2615CE6DEA4C}" type="doc">
      <dgm:prSet loTypeId="urn:microsoft.com/office/officeart/2009/3/layout/PlusandMinus" loCatId="relationship" qsTypeId="urn:microsoft.com/office/officeart/2005/8/quickstyle/simple1" qsCatId="simple" csTypeId="urn:microsoft.com/office/officeart/2005/8/colors/accent6_1" csCatId="accent6" phldr="1"/>
      <dgm:spPr/>
      <dgm:t>
        <a:bodyPr/>
        <a:lstStyle/>
        <a:p>
          <a:endParaRPr lang="en-US"/>
        </a:p>
      </dgm:t>
    </dgm:pt>
    <dgm:pt modelId="{61E9F065-61FE-4026-BCDE-5C43B172A28C}">
      <dgm:prSet phldrT="[Text]"/>
      <dgm:spPr/>
      <dgm:t>
        <a:bodyPr/>
        <a:lstStyle/>
        <a:p>
          <a:r>
            <a:rPr lang="en-US" dirty="0"/>
            <a:t>Pros:</a:t>
          </a:r>
        </a:p>
      </dgm:t>
    </dgm:pt>
    <dgm:pt modelId="{B04D9D9C-0CB5-4D55-9A0E-F0CC25F99240}" type="parTrans" cxnId="{49BAD229-9252-43A6-A427-D49E0291EC34}">
      <dgm:prSet/>
      <dgm:spPr/>
      <dgm:t>
        <a:bodyPr/>
        <a:lstStyle/>
        <a:p>
          <a:endParaRPr lang="en-US"/>
        </a:p>
      </dgm:t>
    </dgm:pt>
    <dgm:pt modelId="{F3C64AAC-D8CD-4F15-9911-6D29D38F8D27}" type="sibTrans" cxnId="{49BAD229-9252-43A6-A427-D49E0291EC34}">
      <dgm:prSet/>
      <dgm:spPr/>
      <dgm:t>
        <a:bodyPr/>
        <a:lstStyle/>
        <a:p>
          <a:endParaRPr lang="en-US"/>
        </a:p>
      </dgm:t>
    </dgm:pt>
    <dgm:pt modelId="{404A7CB8-5574-4DA1-B0DE-D688BD40B6F4}">
      <dgm:prSet phldrT="[Text]"/>
      <dgm:spPr/>
      <dgm:t>
        <a:bodyPr/>
        <a:lstStyle/>
        <a:p>
          <a:r>
            <a:rPr lang="en-US" dirty="0"/>
            <a:t>Cons</a:t>
          </a:r>
        </a:p>
      </dgm:t>
    </dgm:pt>
    <dgm:pt modelId="{DFE48E27-97AB-480B-88F4-E0E1E01224A4}" type="parTrans" cxnId="{7B9E6E33-FB17-4B5A-BD32-C6B0038C5AE2}">
      <dgm:prSet/>
      <dgm:spPr/>
      <dgm:t>
        <a:bodyPr/>
        <a:lstStyle/>
        <a:p>
          <a:endParaRPr lang="en-US"/>
        </a:p>
      </dgm:t>
    </dgm:pt>
    <dgm:pt modelId="{1F38F3E5-D9CE-456A-92BA-549C155B4D50}" type="sibTrans" cxnId="{7B9E6E33-FB17-4B5A-BD32-C6B0038C5AE2}">
      <dgm:prSet/>
      <dgm:spPr/>
      <dgm:t>
        <a:bodyPr/>
        <a:lstStyle/>
        <a:p>
          <a:endParaRPr lang="en-US"/>
        </a:p>
      </dgm:t>
    </dgm:pt>
    <dgm:pt modelId="{99C3FBF8-2305-447E-9D32-E5DB491F4577}">
      <dgm:prSet phldrT="[Text]"/>
      <dgm:spPr/>
      <dgm:t>
        <a:bodyPr/>
        <a:lstStyle/>
        <a:p>
          <a:r>
            <a:rPr lang="en-US" dirty="0"/>
            <a:t>Involve a small number of interaction predictors to keep model simple. </a:t>
          </a:r>
        </a:p>
      </dgm:t>
    </dgm:pt>
    <dgm:pt modelId="{0B491B99-9B33-431A-80CD-0952E0222B35}" type="parTrans" cxnId="{8B659ABF-9A39-4702-874F-8F1019C1E99F}">
      <dgm:prSet/>
      <dgm:spPr/>
      <dgm:t>
        <a:bodyPr/>
        <a:lstStyle/>
        <a:p>
          <a:endParaRPr lang="en-US"/>
        </a:p>
      </dgm:t>
    </dgm:pt>
    <dgm:pt modelId="{98445AB8-A025-4E7E-AC1B-FC41EF41D615}" type="sibTrans" cxnId="{8B659ABF-9A39-4702-874F-8F1019C1E99F}">
      <dgm:prSet/>
      <dgm:spPr/>
      <dgm:t>
        <a:bodyPr/>
        <a:lstStyle/>
        <a:p>
          <a:endParaRPr lang="en-US"/>
        </a:p>
      </dgm:t>
    </dgm:pt>
    <dgm:pt modelId="{FB82359F-F92E-4C63-85B8-E47E4D0AAE13}">
      <dgm:prSet phldrT="[Text]"/>
      <dgm:spPr/>
      <dgm:t>
        <a:bodyPr/>
        <a:lstStyle/>
        <a:p>
          <a:r>
            <a:rPr lang="en-US" dirty="0"/>
            <a:t>Risk of missing some interaction predictors. </a:t>
          </a:r>
        </a:p>
      </dgm:t>
    </dgm:pt>
    <dgm:pt modelId="{5ADFB470-6D95-4EE4-8831-C6724312B70E}" type="parTrans" cxnId="{6A2FB427-F3D4-4AD6-9FC1-79DF3520300B}">
      <dgm:prSet/>
      <dgm:spPr/>
      <dgm:t>
        <a:bodyPr/>
        <a:lstStyle/>
        <a:p>
          <a:endParaRPr lang="en-US"/>
        </a:p>
      </dgm:t>
    </dgm:pt>
    <dgm:pt modelId="{8400ACF0-A312-4208-AF28-0626BA6A68BE}" type="sibTrans" cxnId="{6A2FB427-F3D4-4AD6-9FC1-79DF3520300B}">
      <dgm:prSet/>
      <dgm:spPr/>
      <dgm:t>
        <a:bodyPr/>
        <a:lstStyle/>
        <a:p>
          <a:endParaRPr lang="en-US"/>
        </a:p>
      </dgm:t>
    </dgm:pt>
    <dgm:pt modelId="{4CEF0906-6519-4D1D-A5DE-C98D6B519FAF}" type="pres">
      <dgm:prSet presAssocID="{3C61B8FF-62BF-4CA7-A83C-2615CE6DEA4C}" presName="Name0" presStyleCnt="0">
        <dgm:presLayoutVars>
          <dgm:chMax val="2"/>
          <dgm:chPref val="2"/>
          <dgm:dir/>
          <dgm:animOne/>
          <dgm:resizeHandles val="exact"/>
        </dgm:presLayoutVars>
      </dgm:prSet>
      <dgm:spPr/>
    </dgm:pt>
    <dgm:pt modelId="{5C88D704-573B-4737-92CD-5ADC9776CA87}" type="pres">
      <dgm:prSet presAssocID="{3C61B8FF-62BF-4CA7-A83C-2615CE6DEA4C}" presName="Background" presStyleLbl="bgImgPlace1" presStyleIdx="0" presStyleCnt="1"/>
      <dgm:spPr/>
    </dgm:pt>
    <dgm:pt modelId="{873FACA8-7D98-4AA8-A685-9AB742A920F4}" type="pres">
      <dgm:prSet presAssocID="{3C61B8FF-62BF-4CA7-A83C-2615CE6DEA4C}" presName="ParentText1" presStyleLbl="revTx" presStyleIdx="0" presStyleCnt="2">
        <dgm:presLayoutVars>
          <dgm:chMax val="0"/>
          <dgm:chPref val="0"/>
          <dgm:bulletEnabled val="1"/>
        </dgm:presLayoutVars>
      </dgm:prSet>
      <dgm:spPr/>
    </dgm:pt>
    <dgm:pt modelId="{AD6763D2-C7C5-4C8A-83FE-F24F7D30BD85}" type="pres">
      <dgm:prSet presAssocID="{3C61B8FF-62BF-4CA7-A83C-2615CE6DEA4C}" presName="ParentText2" presStyleLbl="revTx" presStyleIdx="1" presStyleCnt="2">
        <dgm:presLayoutVars>
          <dgm:chMax val="0"/>
          <dgm:chPref val="0"/>
          <dgm:bulletEnabled val="1"/>
        </dgm:presLayoutVars>
      </dgm:prSet>
      <dgm:spPr/>
    </dgm:pt>
    <dgm:pt modelId="{8BDB5E31-F815-4F44-82A3-B2F67D5E5EB4}" type="pres">
      <dgm:prSet presAssocID="{3C61B8FF-62BF-4CA7-A83C-2615CE6DEA4C}" presName="Plus" presStyleLbl="alignNode1" presStyleIdx="0" presStyleCnt="2"/>
      <dgm:spPr/>
    </dgm:pt>
    <dgm:pt modelId="{6A6AAB91-A389-4C8E-84C2-5721C327E058}" type="pres">
      <dgm:prSet presAssocID="{3C61B8FF-62BF-4CA7-A83C-2615CE6DEA4C}" presName="Minus" presStyleLbl="alignNode1" presStyleIdx="1" presStyleCnt="2"/>
      <dgm:spPr/>
    </dgm:pt>
    <dgm:pt modelId="{6873E116-BC37-4D1A-9051-48F5094A86E7}" type="pres">
      <dgm:prSet presAssocID="{3C61B8FF-62BF-4CA7-A83C-2615CE6DEA4C}" presName="Divider" presStyleLbl="parChTrans1D1" presStyleIdx="0" presStyleCnt="1"/>
      <dgm:spPr/>
    </dgm:pt>
  </dgm:ptLst>
  <dgm:cxnLst>
    <dgm:cxn modelId="{7F76A312-7749-48E0-9622-A1D21AB89CEC}" type="presOf" srcId="{FB82359F-F92E-4C63-85B8-E47E4D0AAE13}" destId="{AD6763D2-C7C5-4C8A-83FE-F24F7D30BD85}" srcOrd="0" destOrd="1" presId="urn:microsoft.com/office/officeart/2009/3/layout/PlusandMinus"/>
    <dgm:cxn modelId="{6A2FB427-F3D4-4AD6-9FC1-79DF3520300B}" srcId="{404A7CB8-5574-4DA1-B0DE-D688BD40B6F4}" destId="{FB82359F-F92E-4C63-85B8-E47E4D0AAE13}" srcOrd="0" destOrd="0" parTransId="{5ADFB470-6D95-4EE4-8831-C6724312B70E}" sibTransId="{8400ACF0-A312-4208-AF28-0626BA6A68BE}"/>
    <dgm:cxn modelId="{49BAD229-9252-43A6-A427-D49E0291EC34}" srcId="{3C61B8FF-62BF-4CA7-A83C-2615CE6DEA4C}" destId="{61E9F065-61FE-4026-BCDE-5C43B172A28C}" srcOrd="0" destOrd="0" parTransId="{B04D9D9C-0CB5-4D55-9A0E-F0CC25F99240}" sibTransId="{F3C64AAC-D8CD-4F15-9911-6D29D38F8D27}"/>
    <dgm:cxn modelId="{DA5B0E31-5725-400B-A97D-09D5BFF975E6}" type="presOf" srcId="{404A7CB8-5574-4DA1-B0DE-D688BD40B6F4}" destId="{AD6763D2-C7C5-4C8A-83FE-F24F7D30BD85}" srcOrd="0" destOrd="0" presId="urn:microsoft.com/office/officeart/2009/3/layout/PlusandMinus"/>
    <dgm:cxn modelId="{7B9E6E33-FB17-4B5A-BD32-C6B0038C5AE2}" srcId="{3C61B8FF-62BF-4CA7-A83C-2615CE6DEA4C}" destId="{404A7CB8-5574-4DA1-B0DE-D688BD40B6F4}" srcOrd="1" destOrd="0" parTransId="{DFE48E27-97AB-480B-88F4-E0E1E01224A4}" sibTransId="{1F38F3E5-D9CE-456A-92BA-549C155B4D50}"/>
    <dgm:cxn modelId="{C0708A69-CF2D-4115-81CA-FA39B57369F0}" type="presOf" srcId="{99C3FBF8-2305-447E-9D32-E5DB491F4577}" destId="{873FACA8-7D98-4AA8-A685-9AB742A920F4}" srcOrd="0" destOrd="1" presId="urn:microsoft.com/office/officeart/2009/3/layout/PlusandMinus"/>
    <dgm:cxn modelId="{CA7A3B7D-0FAC-4B63-9482-66AF789C1BEA}" type="presOf" srcId="{61E9F065-61FE-4026-BCDE-5C43B172A28C}" destId="{873FACA8-7D98-4AA8-A685-9AB742A920F4}" srcOrd="0" destOrd="0" presId="urn:microsoft.com/office/officeart/2009/3/layout/PlusandMinus"/>
    <dgm:cxn modelId="{8B659ABF-9A39-4702-874F-8F1019C1E99F}" srcId="{61E9F065-61FE-4026-BCDE-5C43B172A28C}" destId="{99C3FBF8-2305-447E-9D32-E5DB491F4577}" srcOrd="0" destOrd="0" parTransId="{0B491B99-9B33-431A-80CD-0952E0222B35}" sibTransId="{98445AB8-A025-4E7E-AC1B-FC41EF41D615}"/>
    <dgm:cxn modelId="{64E274FE-DE7A-4412-AC84-4AF527C916DB}" type="presOf" srcId="{3C61B8FF-62BF-4CA7-A83C-2615CE6DEA4C}" destId="{4CEF0906-6519-4D1D-A5DE-C98D6B519FAF}" srcOrd="0" destOrd="0" presId="urn:microsoft.com/office/officeart/2009/3/layout/PlusandMinus"/>
    <dgm:cxn modelId="{E5D6A78C-E80A-495F-9DE9-6BEE32A8CB4D}" type="presParOf" srcId="{4CEF0906-6519-4D1D-A5DE-C98D6B519FAF}" destId="{5C88D704-573B-4737-92CD-5ADC9776CA87}" srcOrd="0" destOrd="0" presId="urn:microsoft.com/office/officeart/2009/3/layout/PlusandMinus"/>
    <dgm:cxn modelId="{D6D08E6F-B108-4A46-925A-8E3F78963EAA}" type="presParOf" srcId="{4CEF0906-6519-4D1D-A5DE-C98D6B519FAF}" destId="{873FACA8-7D98-4AA8-A685-9AB742A920F4}" srcOrd="1" destOrd="0" presId="urn:microsoft.com/office/officeart/2009/3/layout/PlusandMinus"/>
    <dgm:cxn modelId="{B393FB12-F1CF-4645-B9E3-38C9AB0CB138}" type="presParOf" srcId="{4CEF0906-6519-4D1D-A5DE-C98D6B519FAF}" destId="{AD6763D2-C7C5-4C8A-83FE-F24F7D30BD85}" srcOrd="2" destOrd="0" presId="urn:microsoft.com/office/officeart/2009/3/layout/PlusandMinus"/>
    <dgm:cxn modelId="{D7D12172-9874-48D3-AAF9-7819887FBC8C}" type="presParOf" srcId="{4CEF0906-6519-4D1D-A5DE-C98D6B519FAF}" destId="{8BDB5E31-F815-4F44-82A3-B2F67D5E5EB4}" srcOrd="3" destOrd="0" presId="urn:microsoft.com/office/officeart/2009/3/layout/PlusandMinus"/>
    <dgm:cxn modelId="{C3DF0CAE-B2EA-4588-9B07-3F8958340436}" type="presParOf" srcId="{4CEF0906-6519-4D1D-A5DE-C98D6B519FAF}" destId="{6A6AAB91-A389-4C8E-84C2-5721C327E058}" srcOrd="4" destOrd="0" presId="urn:microsoft.com/office/officeart/2009/3/layout/PlusandMinus"/>
    <dgm:cxn modelId="{B1A9F9E8-1092-4C00-9816-95D0182A32B8}" type="presParOf" srcId="{4CEF0906-6519-4D1D-A5DE-C98D6B519FAF}" destId="{6873E116-BC37-4D1A-9051-48F5094A86E7}" srcOrd="5" destOrd="0" presId="urn:microsoft.com/office/officeart/2009/3/layout/PlusandMinus"/>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3C61B8FF-62BF-4CA7-A83C-2615CE6DEA4C}" type="doc">
      <dgm:prSet loTypeId="urn:microsoft.com/office/officeart/2009/3/layout/PlusandMinus" loCatId="relationship" qsTypeId="urn:microsoft.com/office/officeart/2005/8/quickstyle/simple1" qsCatId="simple" csTypeId="urn:microsoft.com/office/officeart/2005/8/colors/accent4_1" csCatId="accent4" phldr="1"/>
      <dgm:spPr/>
      <dgm:t>
        <a:bodyPr/>
        <a:lstStyle/>
        <a:p>
          <a:endParaRPr lang="en-US"/>
        </a:p>
      </dgm:t>
    </dgm:pt>
    <dgm:pt modelId="{61E9F065-61FE-4026-BCDE-5C43B172A28C}">
      <dgm:prSet phldrT="[Text]"/>
      <dgm:spPr/>
      <dgm:t>
        <a:bodyPr/>
        <a:lstStyle/>
        <a:p>
          <a:r>
            <a:rPr lang="en-US" dirty="0"/>
            <a:t>Pros:</a:t>
          </a:r>
        </a:p>
      </dgm:t>
    </dgm:pt>
    <dgm:pt modelId="{B04D9D9C-0CB5-4D55-9A0E-F0CC25F99240}" type="parTrans" cxnId="{49BAD229-9252-43A6-A427-D49E0291EC34}">
      <dgm:prSet/>
      <dgm:spPr/>
      <dgm:t>
        <a:bodyPr/>
        <a:lstStyle/>
        <a:p>
          <a:endParaRPr lang="en-US"/>
        </a:p>
      </dgm:t>
    </dgm:pt>
    <dgm:pt modelId="{F3C64AAC-D8CD-4F15-9911-6D29D38F8D27}" type="sibTrans" cxnId="{49BAD229-9252-43A6-A427-D49E0291EC34}">
      <dgm:prSet/>
      <dgm:spPr/>
      <dgm:t>
        <a:bodyPr/>
        <a:lstStyle/>
        <a:p>
          <a:endParaRPr lang="en-US"/>
        </a:p>
      </dgm:t>
    </dgm:pt>
    <dgm:pt modelId="{404A7CB8-5574-4DA1-B0DE-D688BD40B6F4}">
      <dgm:prSet phldrT="[Text]"/>
      <dgm:spPr/>
      <dgm:t>
        <a:bodyPr/>
        <a:lstStyle/>
        <a:p>
          <a:r>
            <a:rPr lang="en-US" dirty="0"/>
            <a:t>Cons</a:t>
          </a:r>
        </a:p>
      </dgm:t>
    </dgm:pt>
    <dgm:pt modelId="{DFE48E27-97AB-480B-88F4-E0E1E01224A4}" type="parTrans" cxnId="{7B9E6E33-FB17-4B5A-BD32-C6B0038C5AE2}">
      <dgm:prSet/>
      <dgm:spPr/>
      <dgm:t>
        <a:bodyPr/>
        <a:lstStyle/>
        <a:p>
          <a:endParaRPr lang="en-US"/>
        </a:p>
      </dgm:t>
    </dgm:pt>
    <dgm:pt modelId="{1F38F3E5-D9CE-456A-92BA-549C155B4D50}" type="sibTrans" cxnId="{7B9E6E33-FB17-4B5A-BD32-C6B0038C5AE2}">
      <dgm:prSet/>
      <dgm:spPr/>
      <dgm:t>
        <a:bodyPr/>
        <a:lstStyle/>
        <a:p>
          <a:endParaRPr lang="en-US"/>
        </a:p>
      </dgm:t>
    </dgm:pt>
    <dgm:pt modelId="{FB82359F-F92E-4C63-85B8-E47E4D0AAE13}">
      <dgm:prSet phldrT="[Text]"/>
      <dgm:spPr/>
      <dgm:t>
        <a:bodyPr/>
        <a:lstStyle/>
        <a:p>
          <a:r>
            <a:rPr lang="en-US" dirty="0"/>
            <a:t>Got a really long list of coefficients. Not very eyes-friendly. </a:t>
          </a:r>
        </a:p>
      </dgm:t>
    </dgm:pt>
    <dgm:pt modelId="{5ADFB470-6D95-4EE4-8831-C6724312B70E}" type="parTrans" cxnId="{6A2FB427-F3D4-4AD6-9FC1-79DF3520300B}">
      <dgm:prSet/>
      <dgm:spPr/>
      <dgm:t>
        <a:bodyPr/>
        <a:lstStyle/>
        <a:p>
          <a:endParaRPr lang="en-US"/>
        </a:p>
      </dgm:t>
    </dgm:pt>
    <dgm:pt modelId="{8400ACF0-A312-4208-AF28-0626BA6A68BE}" type="sibTrans" cxnId="{6A2FB427-F3D4-4AD6-9FC1-79DF3520300B}">
      <dgm:prSet/>
      <dgm:spPr/>
      <dgm:t>
        <a:bodyPr/>
        <a:lstStyle/>
        <a:p>
          <a:endParaRPr lang="en-US"/>
        </a:p>
      </dgm:t>
    </dgm:pt>
    <dgm:pt modelId="{99C3FBF8-2305-447E-9D32-E5DB491F4577}">
      <dgm:prSet phldrT="[Text]"/>
      <dgm:spPr/>
      <dgm:t>
        <a:bodyPr/>
        <a:lstStyle/>
        <a:p>
          <a:r>
            <a:rPr lang="en-US" dirty="0"/>
            <a:t>No risk of missing any interaction predictors. </a:t>
          </a:r>
        </a:p>
      </dgm:t>
    </dgm:pt>
    <dgm:pt modelId="{98445AB8-A025-4E7E-AC1B-FC41EF41D615}" type="sibTrans" cxnId="{8B659ABF-9A39-4702-874F-8F1019C1E99F}">
      <dgm:prSet/>
      <dgm:spPr/>
      <dgm:t>
        <a:bodyPr/>
        <a:lstStyle/>
        <a:p>
          <a:endParaRPr lang="en-US"/>
        </a:p>
      </dgm:t>
    </dgm:pt>
    <dgm:pt modelId="{0B491B99-9B33-431A-80CD-0952E0222B35}" type="parTrans" cxnId="{8B659ABF-9A39-4702-874F-8F1019C1E99F}">
      <dgm:prSet/>
      <dgm:spPr/>
      <dgm:t>
        <a:bodyPr/>
        <a:lstStyle/>
        <a:p>
          <a:endParaRPr lang="en-US"/>
        </a:p>
      </dgm:t>
    </dgm:pt>
    <dgm:pt modelId="{4CEF0906-6519-4D1D-A5DE-C98D6B519FAF}" type="pres">
      <dgm:prSet presAssocID="{3C61B8FF-62BF-4CA7-A83C-2615CE6DEA4C}" presName="Name0" presStyleCnt="0">
        <dgm:presLayoutVars>
          <dgm:chMax val="2"/>
          <dgm:chPref val="2"/>
          <dgm:dir/>
          <dgm:animOne/>
          <dgm:resizeHandles val="exact"/>
        </dgm:presLayoutVars>
      </dgm:prSet>
      <dgm:spPr/>
    </dgm:pt>
    <dgm:pt modelId="{5C88D704-573B-4737-92CD-5ADC9776CA87}" type="pres">
      <dgm:prSet presAssocID="{3C61B8FF-62BF-4CA7-A83C-2615CE6DEA4C}" presName="Background" presStyleLbl="bgImgPlace1" presStyleIdx="0" presStyleCnt="1"/>
      <dgm:spPr/>
    </dgm:pt>
    <dgm:pt modelId="{873FACA8-7D98-4AA8-A685-9AB742A920F4}" type="pres">
      <dgm:prSet presAssocID="{3C61B8FF-62BF-4CA7-A83C-2615CE6DEA4C}" presName="ParentText1" presStyleLbl="revTx" presStyleIdx="0" presStyleCnt="2">
        <dgm:presLayoutVars>
          <dgm:chMax val="0"/>
          <dgm:chPref val="0"/>
          <dgm:bulletEnabled val="1"/>
        </dgm:presLayoutVars>
      </dgm:prSet>
      <dgm:spPr/>
    </dgm:pt>
    <dgm:pt modelId="{AD6763D2-C7C5-4C8A-83FE-F24F7D30BD85}" type="pres">
      <dgm:prSet presAssocID="{3C61B8FF-62BF-4CA7-A83C-2615CE6DEA4C}" presName="ParentText2" presStyleLbl="revTx" presStyleIdx="1" presStyleCnt="2">
        <dgm:presLayoutVars>
          <dgm:chMax val="0"/>
          <dgm:chPref val="0"/>
          <dgm:bulletEnabled val="1"/>
        </dgm:presLayoutVars>
      </dgm:prSet>
      <dgm:spPr/>
    </dgm:pt>
    <dgm:pt modelId="{8BDB5E31-F815-4F44-82A3-B2F67D5E5EB4}" type="pres">
      <dgm:prSet presAssocID="{3C61B8FF-62BF-4CA7-A83C-2615CE6DEA4C}" presName="Plus" presStyleLbl="alignNode1" presStyleIdx="0" presStyleCnt="2"/>
      <dgm:spPr/>
    </dgm:pt>
    <dgm:pt modelId="{6A6AAB91-A389-4C8E-84C2-5721C327E058}" type="pres">
      <dgm:prSet presAssocID="{3C61B8FF-62BF-4CA7-A83C-2615CE6DEA4C}" presName="Minus" presStyleLbl="alignNode1" presStyleIdx="1" presStyleCnt="2"/>
      <dgm:spPr/>
    </dgm:pt>
    <dgm:pt modelId="{6873E116-BC37-4D1A-9051-48F5094A86E7}" type="pres">
      <dgm:prSet presAssocID="{3C61B8FF-62BF-4CA7-A83C-2615CE6DEA4C}" presName="Divider" presStyleLbl="parChTrans1D1" presStyleIdx="0" presStyleCnt="1"/>
      <dgm:spPr/>
    </dgm:pt>
  </dgm:ptLst>
  <dgm:cxnLst>
    <dgm:cxn modelId="{7F76A312-7749-48E0-9622-A1D21AB89CEC}" type="presOf" srcId="{FB82359F-F92E-4C63-85B8-E47E4D0AAE13}" destId="{AD6763D2-C7C5-4C8A-83FE-F24F7D30BD85}" srcOrd="0" destOrd="1" presId="urn:microsoft.com/office/officeart/2009/3/layout/PlusandMinus"/>
    <dgm:cxn modelId="{6A2FB427-F3D4-4AD6-9FC1-79DF3520300B}" srcId="{404A7CB8-5574-4DA1-B0DE-D688BD40B6F4}" destId="{FB82359F-F92E-4C63-85B8-E47E4D0AAE13}" srcOrd="0" destOrd="0" parTransId="{5ADFB470-6D95-4EE4-8831-C6724312B70E}" sibTransId="{8400ACF0-A312-4208-AF28-0626BA6A68BE}"/>
    <dgm:cxn modelId="{49BAD229-9252-43A6-A427-D49E0291EC34}" srcId="{3C61B8FF-62BF-4CA7-A83C-2615CE6DEA4C}" destId="{61E9F065-61FE-4026-BCDE-5C43B172A28C}" srcOrd="0" destOrd="0" parTransId="{B04D9D9C-0CB5-4D55-9A0E-F0CC25F99240}" sibTransId="{F3C64AAC-D8CD-4F15-9911-6D29D38F8D27}"/>
    <dgm:cxn modelId="{DA5B0E31-5725-400B-A97D-09D5BFF975E6}" type="presOf" srcId="{404A7CB8-5574-4DA1-B0DE-D688BD40B6F4}" destId="{AD6763D2-C7C5-4C8A-83FE-F24F7D30BD85}" srcOrd="0" destOrd="0" presId="urn:microsoft.com/office/officeart/2009/3/layout/PlusandMinus"/>
    <dgm:cxn modelId="{7B9E6E33-FB17-4B5A-BD32-C6B0038C5AE2}" srcId="{3C61B8FF-62BF-4CA7-A83C-2615CE6DEA4C}" destId="{404A7CB8-5574-4DA1-B0DE-D688BD40B6F4}" srcOrd="1" destOrd="0" parTransId="{DFE48E27-97AB-480B-88F4-E0E1E01224A4}" sibTransId="{1F38F3E5-D9CE-456A-92BA-549C155B4D50}"/>
    <dgm:cxn modelId="{C0708A69-CF2D-4115-81CA-FA39B57369F0}" type="presOf" srcId="{99C3FBF8-2305-447E-9D32-E5DB491F4577}" destId="{873FACA8-7D98-4AA8-A685-9AB742A920F4}" srcOrd="0" destOrd="1" presId="urn:microsoft.com/office/officeart/2009/3/layout/PlusandMinus"/>
    <dgm:cxn modelId="{CA7A3B7D-0FAC-4B63-9482-66AF789C1BEA}" type="presOf" srcId="{61E9F065-61FE-4026-BCDE-5C43B172A28C}" destId="{873FACA8-7D98-4AA8-A685-9AB742A920F4}" srcOrd="0" destOrd="0" presId="urn:microsoft.com/office/officeart/2009/3/layout/PlusandMinus"/>
    <dgm:cxn modelId="{8B659ABF-9A39-4702-874F-8F1019C1E99F}" srcId="{61E9F065-61FE-4026-BCDE-5C43B172A28C}" destId="{99C3FBF8-2305-447E-9D32-E5DB491F4577}" srcOrd="0" destOrd="0" parTransId="{0B491B99-9B33-431A-80CD-0952E0222B35}" sibTransId="{98445AB8-A025-4E7E-AC1B-FC41EF41D615}"/>
    <dgm:cxn modelId="{64E274FE-DE7A-4412-AC84-4AF527C916DB}" type="presOf" srcId="{3C61B8FF-62BF-4CA7-A83C-2615CE6DEA4C}" destId="{4CEF0906-6519-4D1D-A5DE-C98D6B519FAF}" srcOrd="0" destOrd="0" presId="urn:microsoft.com/office/officeart/2009/3/layout/PlusandMinus"/>
    <dgm:cxn modelId="{E5D6A78C-E80A-495F-9DE9-6BEE32A8CB4D}" type="presParOf" srcId="{4CEF0906-6519-4D1D-A5DE-C98D6B519FAF}" destId="{5C88D704-573B-4737-92CD-5ADC9776CA87}" srcOrd="0" destOrd="0" presId="urn:microsoft.com/office/officeart/2009/3/layout/PlusandMinus"/>
    <dgm:cxn modelId="{D6D08E6F-B108-4A46-925A-8E3F78963EAA}" type="presParOf" srcId="{4CEF0906-6519-4D1D-A5DE-C98D6B519FAF}" destId="{873FACA8-7D98-4AA8-A685-9AB742A920F4}" srcOrd="1" destOrd="0" presId="urn:microsoft.com/office/officeart/2009/3/layout/PlusandMinus"/>
    <dgm:cxn modelId="{B393FB12-F1CF-4645-B9E3-38C9AB0CB138}" type="presParOf" srcId="{4CEF0906-6519-4D1D-A5DE-C98D6B519FAF}" destId="{AD6763D2-C7C5-4C8A-83FE-F24F7D30BD85}" srcOrd="2" destOrd="0" presId="urn:microsoft.com/office/officeart/2009/3/layout/PlusandMinus"/>
    <dgm:cxn modelId="{D7D12172-9874-48D3-AAF9-7819887FBC8C}" type="presParOf" srcId="{4CEF0906-6519-4D1D-A5DE-C98D6B519FAF}" destId="{8BDB5E31-F815-4F44-82A3-B2F67D5E5EB4}" srcOrd="3" destOrd="0" presId="urn:microsoft.com/office/officeart/2009/3/layout/PlusandMinus"/>
    <dgm:cxn modelId="{C3DF0CAE-B2EA-4588-9B07-3F8958340436}" type="presParOf" srcId="{4CEF0906-6519-4D1D-A5DE-C98D6B519FAF}" destId="{6A6AAB91-A389-4C8E-84C2-5721C327E058}" srcOrd="4" destOrd="0" presId="urn:microsoft.com/office/officeart/2009/3/layout/PlusandMinus"/>
    <dgm:cxn modelId="{B1A9F9E8-1092-4C00-9816-95D0182A32B8}" type="presParOf" srcId="{4CEF0906-6519-4D1D-A5DE-C98D6B519FAF}" destId="{6873E116-BC37-4D1A-9051-48F5094A86E7}" srcOrd="5" destOrd="0" presId="urn:microsoft.com/office/officeart/2009/3/layout/PlusandMinus"/>
  </dgm:cxnLst>
  <dgm:bg/>
  <dgm:whole/>
  <dgm:extLst>
    <a:ext uri="http://schemas.microsoft.com/office/drawing/2008/diagram">
      <dsp:dataModelExt xmlns:dsp="http://schemas.microsoft.com/office/drawing/2008/diagram" relId="rId15"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8D704-573B-4737-92CD-5ADC9776CA87}">
      <dsp:nvSpPr>
        <dsp:cNvPr id="0" name=""/>
        <dsp:cNvSpPr/>
      </dsp:nvSpPr>
      <dsp:spPr>
        <a:xfrm>
          <a:off x="751092" y="341855"/>
          <a:ext cx="3152710" cy="1629301"/>
        </a:xfrm>
        <a:prstGeom prst="rect">
          <a:avLst/>
        </a:prstGeom>
        <a:solidFill>
          <a:schemeClr val="accent6">
            <a:tint val="40000"/>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3FACA8-7D98-4AA8-A685-9AB742A920F4}">
      <dsp:nvSpPr>
        <dsp:cNvPr id="0" name=""/>
        <dsp:cNvSpPr/>
      </dsp:nvSpPr>
      <dsp:spPr>
        <a:xfrm>
          <a:off x="845311" y="532404"/>
          <a:ext cx="1464017" cy="139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0" lvl="0" indent="0" algn="l" defTabSz="755650">
            <a:lnSpc>
              <a:spcPct val="90000"/>
            </a:lnSpc>
            <a:spcBef>
              <a:spcPct val="0"/>
            </a:spcBef>
            <a:spcAft>
              <a:spcPct val="35000"/>
            </a:spcAft>
            <a:buNone/>
          </a:pPr>
          <a:r>
            <a:rPr lang="en-US" sz="1700" kern="1200" dirty="0"/>
            <a:t>Pros:</a:t>
          </a:r>
        </a:p>
        <a:p>
          <a:pPr marL="114300" lvl="1" indent="-114300" algn="l" defTabSz="577850">
            <a:lnSpc>
              <a:spcPct val="90000"/>
            </a:lnSpc>
            <a:spcBef>
              <a:spcPct val="0"/>
            </a:spcBef>
            <a:spcAft>
              <a:spcPct val="15000"/>
            </a:spcAft>
            <a:buChar char="•"/>
          </a:pPr>
          <a:r>
            <a:rPr lang="en-US" sz="1300" kern="1200" dirty="0"/>
            <a:t>Involve a small number of interaction predictors to keep model simple. </a:t>
          </a:r>
        </a:p>
      </dsp:txBody>
      <dsp:txXfrm>
        <a:off x="845311" y="532404"/>
        <a:ext cx="1464017" cy="1393847"/>
      </dsp:txXfrm>
    </dsp:sp>
    <dsp:sp modelId="{AD6763D2-C7C5-4C8A-83FE-F24F7D30BD85}">
      <dsp:nvSpPr>
        <dsp:cNvPr id="0" name=""/>
        <dsp:cNvSpPr/>
      </dsp:nvSpPr>
      <dsp:spPr>
        <a:xfrm>
          <a:off x="2341943" y="532404"/>
          <a:ext cx="1464017" cy="139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0" lvl="0" indent="0" algn="l" defTabSz="755650">
            <a:lnSpc>
              <a:spcPct val="90000"/>
            </a:lnSpc>
            <a:spcBef>
              <a:spcPct val="0"/>
            </a:spcBef>
            <a:spcAft>
              <a:spcPct val="35000"/>
            </a:spcAft>
            <a:buNone/>
          </a:pPr>
          <a:r>
            <a:rPr lang="en-US" sz="1700" kern="1200" dirty="0"/>
            <a:t>Cons</a:t>
          </a:r>
        </a:p>
        <a:p>
          <a:pPr marL="114300" lvl="1" indent="-114300" algn="l" defTabSz="577850">
            <a:lnSpc>
              <a:spcPct val="90000"/>
            </a:lnSpc>
            <a:spcBef>
              <a:spcPct val="0"/>
            </a:spcBef>
            <a:spcAft>
              <a:spcPct val="15000"/>
            </a:spcAft>
            <a:buChar char="•"/>
          </a:pPr>
          <a:r>
            <a:rPr lang="en-US" sz="1300" kern="1200" dirty="0"/>
            <a:t>Risk of missing some interaction predictors. </a:t>
          </a:r>
        </a:p>
      </dsp:txBody>
      <dsp:txXfrm>
        <a:off x="2341943" y="532404"/>
        <a:ext cx="1464017" cy="1393847"/>
      </dsp:txXfrm>
    </dsp:sp>
    <dsp:sp modelId="{8BDB5E31-F815-4F44-82A3-B2F67D5E5EB4}">
      <dsp:nvSpPr>
        <dsp:cNvPr id="0" name=""/>
        <dsp:cNvSpPr/>
      </dsp:nvSpPr>
      <dsp:spPr>
        <a:xfrm>
          <a:off x="424950" y="15796"/>
          <a:ext cx="616046" cy="616046"/>
        </a:xfrm>
        <a:prstGeom prst="plus">
          <a:avLst>
            <a:gd name="adj" fmla="val 32810"/>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AAB91-A389-4C8E-84C2-5721C327E058}">
      <dsp:nvSpPr>
        <dsp:cNvPr id="0" name=""/>
        <dsp:cNvSpPr/>
      </dsp:nvSpPr>
      <dsp:spPr>
        <a:xfrm>
          <a:off x="3468946" y="237341"/>
          <a:ext cx="579808" cy="198695"/>
        </a:xfrm>
        <a:prstGeom prst="rect">
          <a:avLst/>
        </a:prstGeom>
        <a:solidFill>
          <a:schemeClr val="lt1">
            <a:hueOff val="0"/>
            <a:satOff val="0"/>
            <a:lumOff val="0"/>
            <a:alphaOff val="0"/>
          </a:schemeClr>
        </a:solidFill>
        <a:ln w="12700" cap="flat" cmpd="sng" algn="ctr">
          <a:solidFill>
            <a:schemeClr val="accent6">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73E116-BC37-4D1A-9051-48F5094A86E7}">
      <dsp:nvSpPr>
        <dsp:cNvPr id="0" name=""/>
        <dsp:cNvSpPr/>
      </dsp:nvSpPr>
      <dsp:spPr>
        <a:xfrm>
          <a:off x="2327448" y="535384"/>
          <a:ext cx="362" cy="1331258"/>
        </a:xfrm>
        <a:prstGeom prst="line">
          <a:avLst/>
        </a:prstGeom>
        <a:noFill/>
        <a:ln w="12700" cap="flat" cmpd="sng" algn="ctr">
          <a:solidFill>
            <a:schemeClr val="accent6">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5C88D704-573B-4737-92CD-5ADC9776CA87}">
      <dsp:nvSpPr>
        <dsp:cNvPr id="0" name=""/>
        <dsp:cNvSpPr/>
      </dsp:nvSpPr>
      <dsp:spPr>
        <a:xfrm>
          <a:off x="751092" y="341855"/>
          <a:ext cx="3152710" cy="1629301"/>
        </a:xfrm>
        <a:prstGeom prst="rect">
          <a:avLst/>
        </a:prstGeom>
        <a:solidFill>
          <a:schemeClr val="accent4">
            <a:tint val="40000"/>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dsp:style>
    </dsp:sp>
    <dsp:sp modelId="{873FACA8-7D98-4AA8-A685-9AB742A920F4}">
      <dsp:nvSpPr>
        <dsp:cNvPr id="0" name=""/>
        <dsp:cNvSpPr/>
      </dsp:nvSpPr>
      <dsp:spPr>
        <a:xfrm>
          <a:off x="845311" y="532404"/>
          <a:ext cx="1464017" cy="139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0" lvl="0" indent="0" algn="l" defTabSz="755650">
            <a:lnSpc>
              <a:spcPct val="90000"/>
            </a:lnSpc>
            <a:spcBef>
              <a:spcPct val="0"/>
            </a:spcBef>
            <a:spcAft>
              <a:spcPct val="35000"/>
            </a:spcAft>
            <a:buNone/>
          </a:pPr>
          <a:r>
            <a:rPr lang="en-US" sz="1700" kern="1200" dirty="0"/>
            <a:t>Pros:</a:t>
          </a:r>
        </a:p>
        <a:p>
          <a:pPr marL="114300" lvl="1" indent="-114300" algn="l" defTabSz="577850">
            <a:lnSpc>
              <a:spcPct val="90000"/>
            </a:lnSpc>
            <a:spcBef>
              <a:spcPct val="0"/>
            </a:spcBef>
            <a:spcAft>
              <a:spcPct val="15000"/>
            </a:spcAft>
            <a:buChar char="•"/>
          </a:pPr>
          <a:r>
            <a:rPr lang="en-US" sz="1300" kern="1200" dirty="0"/>
            <a:t>No risk of missing any interaction predictors. </a:t>
          </a:r>
        </a:p>
      </dsp:txBody>
      <dsp:txXfrm>
        <a:off x="845311" y="532404"/>
        <a:ext cx="1464017" cy="1393847"/>
      </dsp:txXfrm>
    </dsp:sp>
    <dsp:sp modelId="{AD6763D2-C7C5-4C8A-83FE-F24F7D30BD85}">
      <dsp:nvSpPr>
        <dsp:cNvPr id="0" name=""/>
        <dsp:cNvSpPr/>
      </dsp:nvSpPr>
      <dsp:spPr>
        <a:xfrm>
          <a:off x="2341943" y="532404"/>
          <a:ext cx="1464017" cy="1393847"/>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32385" tIns="32385" rIns="32385" bIns="32385" numCol="1" spcCol="1270" anchor="t" anchorCtr="0">
          <a:noAutofit/>
        </a:bodyPr>
        <a:lstStyle/>
        <a:p>
          <a:pPr marL="0" lvl="0" indent="0" algn="l" defTabSz="755650">
            <a:lnSpc>
              <a:spcPct val="90000"/>
            </a:lnSpc>
            <a:spcBef>
              <a:spcPct val="0"/>
            </a:spcBef>
            <a:spcAft>
              <a:spcPct val="35000"/>
            </a:spcAft>
            <a:buNone/>
          </a:pPr>
          <a:r>
            <a:rPr lang="en-US" sz="1700" kern="1200" dirty="0"/>
            <a:t>Cons</a:t>
          </a:r>
        </a:p>
        <a:p>
          <a:pPr marL="114300" lvl="1" indent="-114300" algn="l" defTabSz="577850">
            <a:lnSpc>
              <a:spcPct val="90000"/>
            </a:lnSpc>
            <a:spcBef>
              <a:spcPct val="0"/>
            </a:spcBef>
            <a:spcAft>
              <a:spcPct val="15000"/>
            </a:spcAft>
            <a:buChar char="•"/>
          </a:pPr>
          <a:r>
            <a:rPr lang="en-US" sz="1300" kern="1200" dirty="0"/>
            <a:t>Got a really long list of coefficients. Not very eyes-friendly. </a:t>
          </a:r>
        </a:p>
      </dsp:txBody>
      <dsp:txXfrm>
        <a:off x="2341943" y="532404"/>
        <a:ext cx="1464017" cy="1393847"/>
      </dsp:txXfrm>
    </dsp:sp>
    <dsp:sp modelId="{8BDB5E31-F815-4F44-82A3-B2F67D5E5EB4}">
      <dsp:nvSpPr>
        <dsp:cNvPr id="0" name=""/>
        <dsp:cNvSpPr/>
      </dsp:nvSpPr>
      <dsp:spPr>
        <a:xfrm>
          <a:off x="424950" y="15796"/>
          <a:ext cx="616046" cy="616046"/>
        </a:xfrm>
        <a:prstGeom prst="plus">
          <a:avLst>
            <a:gd name="adj" fmla="val 32810"/>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A6AAB91-A389-4C8E-84C2-5721C327E058}">
      <dsp:nvSpPr>
        <dsp:cNvPr id="0" name=""/>
        <dsp:cNvSpPr/>
      </dsp:nvSpPr>
      <dsp:spPr>
        <a:xfrm>
          <a:off x="3468946" y="237341"/>
          <a:ext cx="579808" cy="198695"/>
        </a:xfrm>
        <a:prstGeom prst="rect">
          <a:avLst/>
        </a:prstGeom>
        <a:solidFill>
          <a:schemeClr val="lt1">
            <a:hueOff val="0"/>
            <a:satOff val="0"/>
            <a:lumOff val="0"/>
            <a:alphaOff val="0"/>
          </a:schemeClr>
        </a:solidFill>
        <a:ln w="12700" cap="flat" cmpd="sng" algn="ctr">
          <a:solidFill>
            <a:schemeClr val="accent4">
              <a:shade val="80000"/>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sp>
    <dsp:sp modelId="{6873E116-BC37-4D1A-9051-48F5094A86E7}">
      <dsp:nvSpPr>
        <dsp:cNvPr id="0" name=""/>
        <dsp:cNvSpPr/>
      </dsp:nvSpPr>
      <dsp:spPr>
        <a:xfrm>
          <a:off x="2327448" y="535384"/>
          <a:ext cx="362" cy="1331258"/>
        </a:xfrm>
        <a:prstGeom prst="line">
          <a:avLst/>
        </a:prstGeom>
        <a:noFill/>
        <a:ln w="12700" cap="flat" cmpd="sng" algn="ctr">
          <a:solidFill>
            <a:schemeClr val="accent4">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Tree>
</dsp:drawing>
</file>

<file path=ppt/diagrams/layout1.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layout2.xml><?xml version="1.0" encoding="utf-8"?>
<dgm:layoutDef xmlns:dgm="http://schemas.openxmlformats.org/drawingml/2006/diagram" xmlns:a="http://schemas.openxmlformats.org/drawingml/2006/main" uniqueId="urn:microsoft.com/office/officeart/2009/3/layout/PlusandMinus">
  <dgm:title val=""/>
  <dgm:desc val=""/>
  <dgm:catLst>
    <dgm:cat type="relationship" pri="3600"/>
  </dgm:catLst>
  <dgm:samp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ampData>
  <dgm:style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styleData>
  <dgm:clrData>
    <dgm:dataModel>
      <dgm:ptLst>
        <dgm:pt modelId="0" type="doc"/>
        <dgm:pt modelId="10">
          <dgm:prSet phldr="1"/>
        </dgm:pt>
        <dgm:pt modelId="20">
          <dgm:prSet phldr="1"/>
        </dgm:pt>
      </dgm:ptLst>
      <dgm:cxnLst>
        <dgm:cxn modelId="30" srcId="0" destId="10" srcOrd="0" destOrd="0"/>
        <dgm:cxn modelId="40" srcId="0" destId="20" srcOrd="1" destOrd="0"/>
      </dgm:cxnLst>
      <dgm:bg/>
      <dgm:whole/>
    </dgm:dataModel>
  </dgm:clrData>
  <dgm:layoutNode name="Name0">
    <dgm:varLst>
      <dgm:chMax val="2"/>
      <dgm:chPref val="2"/>
      <dgm:dir/>
      <dgm:animOne/>
      <dgm:resizeHandles val="exact"/>
    </dgm:varLst>
    <dgm:alg type="composite">
      <dgm:param type="ar" val="1.8238"/>
    </dgm:alg>
    <dgm:shape xmlns:r="http://schemas.openxmlformats.org/officeDocument/2006/relationships" r:blip="">
      <dgm:adjLst/>
    </dgm:shape>
    <dgm:choose name="Name1">
      <dgm:if name="Name2" func="var" arg="dir" op="equ" val="norm">
        <dgm:constrLst>
          <dgm:constr type="primFontSz" for="des" ptType="node" op="equ" val="65"/>
          <dgm:constr type="l" for="ch" forName="Background" refType="w" fact="0.09"/>
          <dgm:constr type="t" for="ch" forName="Background" refType="h" fact="0.1641"/>
          <dgm:constr type="w" for="ch" forName="Background" refType="w" fact="0.87"/>
          <dgm:constr type="h" for="ch" forName="Background" refType="h" fact="0.82"/>
          <dgm:constr type="l" for="ch" forName="ParentText1" refType="w" fact="0.116"/>
          <dgm:constr type="t" for="ch" forName="ParentText1" refType="h" fact="0.26"/>
          <dgm:constr type="w" for="ch" forName="ParentText1" refType="w" fact="0.404"/>
          <dgm:constr type="h" for="ch" forName="ParentText1" refType="h" fact="0.7015"/>
          <dgm:constr type="l" for="ch" forName="ParentText2" refType="w" fact="0.529"/>
          <dgm:constr type="t" for="ch" forName="ParentText2" refType="h" fact="0.26"/>
          <dgm:constr type="w" for="ch" forName="ParentText2" refType="w" fact="0.404"/>
          <dgm:constr type="h" for="ch" forName="ParentText2" refType="h" fact="0.7015"/>
          <dgm:constr type="l" for="ch" forName="Plus" refType="w" fact="0"/>
          <dgm:constr type="t" for="ch" forName="Plus" refType="h" fact="0"/>
          <dgm:constr type="w" for="ch" forName="Plus" refType="w" fact="0.17"/>
          <dgm:constr type="h" for="ch" forName="Plus" refType="w" refFor="ch" refForName="Plus"/>
          <dgm:constr type="l" for="ch" forName="Minus" refType="w" fact="0.84"/>
          <dgm:constr type="t" for="ch" forName="Minus" refType="h" fact="0.1115"/>
          <dgm:constr type="w" for="ch" forName="Minus" refType="w" fact="0.16"/>
          <dgm:constr type="h" for="ch" forName="Minus" refType="h" fact="0.1"/>
          <dgm:constr type="l" for="ch" forName="Divider" refType="w" fact="0.525"/>
          <dgm:constr type="t" for="ch" forName="Divider" refType="h" fact="0.2615"/>
          <dgm:constr type="w" for="ch" forName="Divider" refType="w" fact="0.0001"/>
          <dgm:constr type="h" for="ch" forName="Divider" refType="h" fact="0.67"/>
        </dgm:constrLst>
      </dgm:if>
      <dgm:else name="Name3">
        <dgm:constrLst>
          <dgm:constr type="primFontSz" for="des" ptType="node" op="equ" val="65"/>
          <dgm:constr type="r" for="ch" forName="Background" refType="w" fact="-0.09"/>
          <dgm:constr type="t" for="ch" forName="Background" refType="h" fact="0.1641"/>
          <dgm:constr type="w" for="ch" forName="Background" refType="w" fact="0.87"/>
          <dgm:constr type="h" for="ch" forName="Background" refType="h" fact="0.82"/>
          <dgm:constr type="r" for="ch" forName="ParentText1" refType="w" fact="-0.116"/>
          <dgm:constr type="t" for="ch" forName="ParentText1" refType="h" fact="0.26"/>
          <dgm:constr type="w" for="ch" forName="ParentText1" refType="w" fact="0.404"/>
          <dgm:constr type="h" for="ch" forName="ParentText1" refType="h" fact="0.7015"/>
          <dgm:constr type="r" for="ch" forName="ParentText2" refType="w" fact="-0.529"/>
          <dgm:constr type="t" for="ch" forName="ParentText2" refType="h" fact="0.26"/>
          <dgm:constr type="w" for="ch" forName="ParentText2" refType="w" fact="0.404"/>
          <dgm:constr type="h" for="ch" forName="ParentText2" refType="h" fact="0.7015"/>
          <dgm:constr type="r" for="ch" forName="Plus" refType="w" fact="0"/>
          <dgm:constr type="t" for="ch" forName="Plus" refType="h" fact="0"/>
          <dgm:constr type="w" for="ch" forName="Plus" refType="w" fact="0.17"/>
          <dgm:constr type="h" for="ch" forName="Plus" refType="w" refFor="ch" refForName="Plus"/>
          <dgm:constr type="r" for="ch" forName="Minus" refType="w" fact="-0.84"/>
          <dgm:constr type="t" for="ch" forName="Minus" refType="h" fact="0.1115"/>
          <dgm:constr type="w" for="ch" forName="Minus" refType="w" fact="0.16"/>
          <dgm:constr type="h" for="ch" forName="Minus" refType="h" fact="0.1"/>
          <dgm:constr type="r" for="ch" forName="Divider" refType="w" fact="-0.525"/>
          <dgm:constr type="t" for="ch" forName="Divider" refType="h" fact="0.2615"/>
          <dgm:constr type="w" for="ch" forName="Divider" refType="w" fact="0.0001"/>
          <dgm:constr type="h" for="ch" forName="Divider" refType="h" fact="0.67"/>
        </dgm:constrLst>
      </dgm:else>
    </dgm:choose>
    <dgm:layoutNode name="Background" styleLbl="bgImgPlace1">
      <dgm:alg type="sp"/>
      <dgm:shape xmlns:r="http://schemas.openxmlformats.org/officeDocument/2006/relationships" type="rect" r:blip="">
        <dgm:adjLst/>
      </dgm:shape>
      <dgm:presOf/>
    </dgm:layoutNode>
    <dgm:layoutNode name="ParentText1"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1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arentText2" styleLbl="revTx">
      <dgm:varLst>
        <dgm:chMax val="0"/>
        <dgm:chPref val="0"/>
        <dgm:bulletEnabled val="1"/>
      </dgm:varLst>
      <dgm:alg type="tx">
        <dgm:param type="parTxLTRAlign" val="l"/>
        <dgm:param type="txAnchorVert" val="t"/>
      </dgm:alg>
      <dgm:shape xmlns:r="http://schemas.openxmlformats.org/officeDocument/2006/relationships" type="rect" r:blip="">
        <dgm:adjLst/>
      </dgm:shape>
      <dgm:presOf axis="ch desOrSelf" ptType="node node" st="2 1" cnt="1 0"/>
      <dgm:constrLst>
        <dgm:constr type="lMarg" refType="primFontSz" fact="0.15"/>
        <dgm:constr type="rMarg" refType="primFontSz" fact="0.15"/>
        <dgm:constr type="tMarg" refType="primFontSz" fact="0.15"/>
        <dgm:constr type="bMarg" refType="primFontSz" fact="0.15"/>
      </dgm:constrLst>
      <dgm:ruleLst>
        <dgm:rule type="primFontSz" val="5" fact="NaN" max="NaN"/>
      </dgm:ruleLst>
    </dgm:layoutNode>
    <dgm:layoutNode name="Plus" styleLbl="alignNode1">
      <dgm:alg type="sp"/>
      <dgm:shape xmlns:r="http://schemas.openxmlformats.org/officeDocument/2006/relationships" type="plus" r:blip="">
        <dgm:adjLst>
          <dgm:adj idx="1" val="0.3281"/>
        </dgm:adjLst>
      </dgm:shape>
      <dgm:presOf/>
    </dgm:layoutNode>
    <dgm:layoutNode name="Minus" styleLbl="alignNode1">
      <dgm:alg type="sp"/>
      <dgm:shape xmlns:r="http://schemas.openxmlformats.org/officeDocument/2006/relationships" type="rect" r:blip="">
        <dgm:adjLst/>
      </dgm:shape>
      <dgm:presOf/>
    </dgm:layoutNode>
    <dgm:layoutNode name="Divider" styleLbl="parChTrans1D1">
      <dgm:alg type="sp"/>
      <dgm:shape xmlns:r="http://schemas.openxmlformats.org/officeDocument/2006/relationships" type="line" r:blip="">
        <dgm:adjLst/>
      </dgm:shape>
      <dgm:presOf/>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4C1D5C0D-5909-4D93-8FC6-925AF1A81400}" type="datetimeFigureOut">
              <a:rPr lang="en-US" smtClean="0"/>
              <a:t>5/26/2023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3C3454D-ED1A-4BF6-9A01-68A0589CF3DE}" type="slidenum">
              <a:rPr lang="en-US" smtClean="0"/>
              <a:t>‹#›</a:t>
            </a:fld>
            <a:endParaRPr lang="en-US"/>
          </a:p>
        </p:txBody>
      </p:sp>
    </p:spTree>
    <p:extLst>
      <p:ext uri="{BB962C8B-B14F-4D97-AF65-F5344CB8AC3E}">
        <p14:creationId xmlns:p14="http://schemas.microsoft.com/office/powerpoint/2010/main" val="127648795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2</a:t>
            </a:fld>
            <a:endParaRPr lang="en-US"/>
          </a:p>
        </p:txBody>
      </p:sp>
    </p:spTree>
    <p:extLst>
      <p:ext uri="{BB962C8B-B14F-4D97-AF65-F5344CB8AC3E}">
        <p14:creationId xmlns:p14="http://schemas.microsoft.com/office/powerpoint/2010/main" val="213029935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I listed pros and cons for these two approaches. </a:t>
            </a:r>
          </a:p>
          <a:p>
            <a:r>
              <a:rPr lang="en-US" dirty="0"/>
              <a:t>Know you know each approach to build a model with quantitative and qualitative variables and you also know their strengths and drawbacks. You can decided which one to use at your end. </a:t>
            </a:r>
          </a:p>
        </p:txBody>
      </p:sp>
      <p:sp>
        <p:nvSpPr>
          <p:cNvPr id="4" name="Slide Number Placeholder 3"/>
          <p:cNvSpPr>
            <a:spLocks noGrp="1"/>
          </p:cNvSpPr>
          <p:nvPr>
            <p:ph type="sldNum" sz="quarter" idx="5"/>
          </p:nvPr>
        </p:nvSpPr>
        <p:spPr/>
        <p:txBody>
          <a:bodyPr/>
          <a:lstStyle/>
          <a:p>
            <a:fld id="{83C3454D-ED1A-4BF6-9A01-68A0589CF3DE}" type="slidenum">
              <a:rPr lang="en-US" smtClean="0"/>
              <a:t>24</a:t>
            </a:fld>
            <a:endParaRPr lang="en-US"/>
          </a:p>
        </p:txBody>
      </p:sp>
    </p:spTree>
    <p:extLst>
      <p:ext uri="{BB962C8B-B14F-4D97-AF65-F5344CB8AC3E}">
        <p14:creationId xmlns:p14="http://schemas.microsoft.com/office/powerpoint/2010/main" val="260596406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move on to new knowledge points for today. </a:t>
            </a:r>
          </a:p>
        </p:txBody>
      </p:sp>
      <p:sp>
        <p:nvSpPr>
          <p:cNvPr id="4" name="Slide Number Placeholder 3"/>
          <p:cNvSpPr>
            <a:spLocks noGrp="1"/>
          </p:cNvSpPr>
          <p:nvPr>
            <p:ph type="sldNum" sz="quarter" idx="5"/>
          </p:nvPr>
        </p:nvSpPr>
        <p:spPr/>
        <p:txBody>
          <a:bodyPr/>
          <a:lstStyle/>
          <a:p>
            <a:fld id="{83C3454D-ED1A-4BF6-9A01-68A0589CF3DE}" type="slidenum">
              <a:rPr lang="en-US" smtClean="0"/>
              <a:t>25</a:t>
            </a:fld>
            <a:endParaRPr lang="en-US"/>
          </a:p>
        </p:txBody>
      </p:sp>
    </p:spTree>
    <p:extLst>
      <p:ext uri="{BB962C8B-B14F-4D97-AF65-F5344CB8AC3E}">
        <p14:creationId xmlns:p14="http://schemas.microsoft.com/office/powerpoint/2010/main" val="87262918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Coefficient from model 5 are not significant. The same for model 6. In model 6, coefficient for pressure </a:t>
            </a:r>
            <a:r>
              <a:rPr lang="en-US" b="0" i="0" dirty="0">
                <a:solidFill>
                  <a:srgbClr val="232629"/>
                </a:solidFill>
                <a:effectLst/>
                <a:latin typeface="Georgia" panose="02040502050405020303" pitchFamily="18" charset="0"/>
              </a:rPr>
              <a:t>to the six power does not exist. It indicates this pressure to the six power is out of its capacity of parameter estimation.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34</a:t>
            </a:fld>
            <a:endParaRPr lang="en-US"/>
          </a:p>
        </p:txBody>
      </p:sp>
    </p:spTree>
    <p:extLst>
      <p:ext uri="{BB962C8B-B14F-4D97-AF65-F5344CB8AC3E}">
        <p14:creationId xmlns:p14="http://schemas.microsoft.com/office/powerpoint/2010/main" val="385170049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recall from lecture 1, we prefer model with higher adjusted R2 and lower RMSE. So which model will you choose?</a:t>
            </a:r>
          </a:p>
          <a:p>
            <a:r>
              <a:rPr lang="en-US" dirty="0"/>
              <a:t>Based on these two criteria model 5 is the optimal. But maybe we are risking of overfitting. Overfitting </a:t>
            </a:r>
            <a:r>
              <a:rPr lang="en-US" altLang="zh-CN" dirty="0"/>
              <a:t>refers </a:t>
            </a:r>
            <a:r>
              <a:rPr lang="en-US" b="0" i="0" dirty="0">
                <a:solidFill>
                  <a:srgbClr val="374151"/>
                </a:solidFill>
                <a:effectLst/>
                <a:latin typeface="Söhne"/>
              </a:rPr>
              <a:t>to a situation in machine learning or statistical modeling when a model learns and fits the data too well, to the extent that it starts to capture noise and random fluctuations in the data instead of the underlying patterns or relationships. Let’s have a close look at it after </a:t>
            </a:r>
            <a:r>
              <a:rPr lang="en-US" b="0" i="0">
                <a:solidFill>
                  <a:srgbClr val="374151"/>
                </a:solidFill>
                <a:effectLst/>
                <a:latin typeface="Söhne"/>
              </a:rPr>
              <a:t>the break!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35</a:t>
            </a:fld>
            <a:endParaRPr lang="en-US"/>
          </a:p>
        </p:txBody>
      </p:sp>
    </p:spTree>
    <p:extLst>
      <p:ext uri="{BB962C8B-B14F-4D97-AF65-F5344CB8AC3E}">
        <p14:creationId xmlns:p14="http://schemas.microsoft.com/office/powerpoint/2010/main" val="376165672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AutoNum type="arabicPeriod"/>
            </a:pPr>
            <a:r>
              <a:rPr lang="en-US" b="0" i="0" dirty="0">
                <a:solidFill>
                  <a:srgbClr val="374151"/>
                </a:solidFill>
                <a:effectLst/>
                <a:latin typeface="Söhne"/>
              </a:rPr>
              <a:t>"It's time for a break!"</a:t>
            </a:r>
          </a:p>
          <a:p>
            <a:pPr algn="l">
              <a:buFont typeface="+mj-lt"/>
              <a:buAutoNum type="arabicPeriod"/>
            </a:pPr>
            <a:r>
              <a:rPr lang="en-US" b="0" i="0" dirty="0">
                <a:solidFill>
                  <a:srgbClr val="374151"/>
                </a:solidFill>
                <a:effectLst/>
                <a:latin typeface="Söhne"/>
              </a:rPr>
              <a:t>"Let's take a moment to relax and recharge."</a:t>
            </a:r>
          </a:p>
          <a:p>
            <a:pPr algn="l">
              <a:buFont typeface="+mj-lt"/>
              <a:buAutoNum type="arabicPeriod"/>
            </a:pPr>
            <a:r>
              <a:rPr lang="en-US" b="0" i="0" dirty="0">
                <a:solidFill>
                  <a:srgbClr val="374151"/>
                </a:solidFill>
                <a:effectLst/>
                <a:latin typeface="Söhne"/>
              </a:rPr>
              <a:t>"Enjoy your break!"</a:t>
            </a:r>
          </a:p>
          <a:p>
            <a:pPr algn="l">
              <a:buFont typeface="+mj-lt"/>
              <a:buAutoNum type="arabicPeriod"/>
            </a:pPr>
            <a:r>
              <a:rPr lang="en-US" b="0" i="0" dirty="0">
                <a:solidFill>
                  <a:srgbClr val="374151"/>
                </a:solidFill>
                <a:effectLst/>
                <a:latin typeface="Söhne"/>
              </a:rPr>
              <a:t>"Take this opportunity to unwind and refresh."</a:t>
            </a:r>
          </a:p>
          <a:p>
            <a:pPr algn="l">
              <a:buFont typeface="+mj-lt"/>
              <a:buAutoNum type="arabicPeriod"/>
            </a:pPr>
            <a:r>
              <a:rPr lang="en-US" b="0" i="0" dirty="0">
                <a:solidFill>
                  <a:srgbClr val="374151"/>
                </a:solidFill>
                <a:effectLst/>
                <a:latin typeface="Söhne"/>
              </a:rPr>
              <a:t>"We've worked hard, now it's time to take a breather."</a:t>
            </a:r>
          </a:p>
          <a:p>
            <a:pPr algn="l">
              <a:buFont typeface="+mj-lt"/>
              <a:buAutoNum type="arabicPeriod"/>
            </a:pPr>
            <a:r>
              <a:rPr lang="en-US" b="0" i="0" dirty="0">
                <a:solidFill>
                  <a:srgbClr val="374151"/>
                </a:solidFill>
                <a:effectLst/>
                <a:latin typeface="Söhne"/>
              </a:rPr>
              <a:t>"Let's step away from our tasks for a little while."</a:t>
            </a:r>
          </a:p>
          <a:p>
            <a:pPr algn="l">
              <a:buFont typeface="+mj-lt"/>
              <a:buAutoNum type="arabicPeriod"/>
            </a:pPr>
            <a:r>
              <a:rPr lang="en-US" b="0" i="0" dirty="0">
                <a:solidFill>
                  <a:srgbClr val="374151"/>
                </a:solidFill>
                <a:effectLst/>
                <a:latin typeface="Söhne"/>
              </a:rPr>
              <a:t>"Use this break to stretch, grab a snack, or do something enjoyable."</a:t>
            </a:r>
          </a:p>
          <a:p>
            <a:pPr algn="l">
              <a:buFont typeface="+mj-lt"/>
              <a:buAutoNum type="arabicPeriod"/>
            </a:pPr>
            <a:r>
              <a:rPr lang="en-US" b="0" i="0" dirty="0">
                <a:solidFill>
                  <a:srgbClr val="374151"/>
                </a:solidFill>
                <a:effectLst/>
                <a:latin typeface="Söhne"/>
              </a:rPr>
              <a:t>"Take a well-deserved break and come back feeling rejuvenated."</a:t>
            </a:r>
          </a:p>
          <a:p>
            <a:pPr algn="l">
              <a:buFont typeface="+mj-lt"/>
              <a:buAutoNum type="arabicPeriod"/>
            </a:pPr>
            <a:r>
              <a:rPr lang="en-US" b="0" i="0" dirty="0">
                <a:solidFill>
                  <a:srgbClr val="374151"/>
                </a:solidFill>
                <a:effectLst/>
                <a:latin typeface="Söhne"/>
              </a:rPr>
              <a:t>"Pause for a moment and give yourself a chance to rest."</a:t>
            </a:r>
          </a:p>
          <a:p>
            <a:pPr algn="l">
              <a:buFont typeface="+mj-lt"/>
              <a:buAutoNum type="arabicPeriod"/>
            </a:pPr>
            <a:r>
              <a:rPr lang="en-US" b="0" i="0" dirty="0">
                <a:solidFill>
                  <a:srgbClr val="374151"/>
                </a:solidFill>
                <a:effectLst/>
                <a:latin typeface="Söhne"/>
              </a:rPr>
              <a:t>"Take this break to clear your mind and come back with renewed focus.“</a:t>
            </a:r>
          </a:p>
          <a:p>
            <a:pPr algn="l">
              <a:buFont typeface="+mj-lt"/>
              <a:buAutoNum type="arabicPeriod"/>
            </a:pPr>
            <a:endParaRPr lang="en-US" b="0" i="0" dirty="0">
              <a:solidFill>
                <a:srgbClr val="374151"/>
              </a:solidFill>
              <a:effectLst/>
              <a:latin typeface="Söhne"/>
            </a:endParaRPr>
          </a:p>
          <a:p>
            <a:pPr algn="l">
              <a:buFont typeface="+mj-lt"/>
              <a:buAutoNum type="arabicPeriod"/>
            </a:pPr>
            <a:r>
              <a:rPr lang="en-US" b="0" i="0" dirty="0">
                <a:solidFill>
                  <a:srgbClr val="374151"/>
                </a:solidFill>
                <a:effectLst/>
                <a:latin typeface="Söhne"/>
              </a:rPr>
              <a:t>"Welcome back, everyone!"</a:t>
            </a:r>
          </a:p>
          <a:p>
            <a:pPr algn="l">
              <a:buFont typeface="+mj-lt"/>
              <a:buAutoNum type="arabicPeriod"/>
            </a:pPr>
            <a:r>
              <a:rPr lang="en-US" b="0" i="0" dirty="0">
                <a:solidFill>
                  <a:srgbClr val="374151"/>
                </a:solidFill>
                <a:effectLst/>
                <a:latin typeface="Söhne"/>
              </a:rPr>
              <a:t>"I hope you enjoyed your break. Let's get back to work."</a:t>
            </a:r>
          </a:p>
          <a:p>
            <a:pPr algn="l">
              <a:buFont typeface="+mj-lt"/>
              <a:buAutoNum type="arabicPeriod"/>
            </a:pPr>
            <a:r>
              <a:rPr lang="en-US" b="0" i="0" dirty="0">
                <a:solidFill>
                  <a:srgbClr val="374151"/>
                </a:solidFill>
                <a:effectLst/>
                <a:latin typeface="Söhne"/>
              </a:rPr>
              <a:t>"I hope you're feeling refreshed and ready to dive back in."</a:t>
            </a:r>
          </a:p>
          <a:p>
            <a:pPr algn="l">
              <a:buFont typeface="+mj-lt"/>
              <a:buAutoNum type="arabicPeriod"/>
            </a:pPr>
            <a:r>
              <a:rPr lang="en-US" b="0" i="0" dirty="0">
                <a:solidFill>
                  <a:srgbClr val="374151"/>
                </a:solidFill>
                <a:effectLst/>
                <a:latin typeface="Söhne"/>
              </a:rPr>
              <a:t>"Alright, let's pick up where we left off before the break."</a:t>
            </a:r>
          </a:p>
          <a:p>
            <a:pPr algn="l">
              <a:buFont typeface="+mj-lt"/>
              <a:buAutoNum type="arabicPeriod"/>
            </a:pPr>
            <a:r>
              <a:rPr lang="en-US" b="0" i="0" dirty="0">
                <a:solidFill>
                  <a:srgbClr val="374151"/>
                </a:solidFill>
                <a:effectLst/>
                <a:latin typeface="Söhne"/>
              </a:rPr>
              <a:t>"I hope the break provided the energy boost we needed. Let's continue our progress."</a:t>
            </a:r>
          </a:p>
          <a:p>
            <a:pPr algn="l">
              <a:buFont typeface="+mj-lt"/>
              <a:buAutoNum type="arabicPeriod"/>
            </a:pPr>
            <a:r>
              <a:rPr lang="en-US" b="0" i="0" dirty="0">
                <a:solidFill>
                  <a:srgbClr val="374151"/>
                </a:solidFill>
                <a:effectLst/>
                <a:latin typeface="Söhne"/>
              </a:rPr>
              <a:t>"I'm glad to see everyone back. Let's resume our tasks."</a:t>
            </a:r>
          </a:p>
          <a:p>
            <a:pPr algn="l">
              <a:buFont typeface="+mj-lt"/>
              <a:buAutoNum type="arabicPeriod"/>
            </a:pPr>
            <a:r>
              <a:rPr lang="en-US" b="0" i="0" dirty="0">
                <a:solidFill>
                  <a:srgbClr val="374151"/>
                </a:solidFill>
                <a:effectLst/>
                <a:latin typeface="Söhne"/>
              </a:rPr>
              <a:t>"I hope you had a productive break. Now let's continue with our work."</a:t>
            </a:r>
          </a:p>
          <a:p>
            <a:pPr algn="l">
              <a:buFont typeface="+mj-lt"/>
              <a:buAutoNum type="arabicPeriod"/>
            </a:pPr>
            <a:r>
              <a:rPr lang="en-US" b="0" i="0" dirty="0">
                <a:solidFill>
                  <a:srgbClr val="374151"/>
                </a:solidFill>
                <a:effectLst/>
                <a:latin typeface="Söhne"/>
              </a:rPr>
              <a:t>"Let's refocus and get back into the flow of things."</a:t>
            </a:r>
          </a:p>
          <a:p>
            <a:pPr algn="l">
              <a:buFont typeface="+mj-lt"/>
              <a:buAutoNum type="arabicPeriod"/>
            </a:pPr>
            <a:r>
              <a:rPr lang="en-US" b="0" i="0" dirty="0">
                <a:solidFill>
                  <a:srgbClr val="374151"/>
                </a:solidFill>
                <a:effectLst/>
                <a:latin typeface="Söhne"/>
              </a:rPr>
              <a:t>"Welcome back, team! Let's make the most of our time remaining."</a:t>
            </a:r>
          </a:p>
          <a:p>
            <a:pPr algn="l">
              <a:buFont typeface="+mj-lt"/>
              <a:buAutoNum type="arabicPeriod"/>
            </a:pPr>
            <a:r>
              <a:rPr lang="en-US" b="0" i="0" dirty="0">
                <a:solidFill>
                  <a:srgbClr val="374151"/>
                </a:solidFill>
                <a:effectLst/>
                <a:latin typeface="Söhne"/>
              </a:rPr>
              <a:t>"I trust everyone had a rejuvenating break. Now let's hit the ground running.“</a:t>
            </a:r>
          </a:p>
          <a:p>
            <a:pPr algn="l">
              <a:buFont typeface="+mj-lt"/>
              <a:buAutoNum type="arabicPeriod"/>
            </a:pPr>
            <a:endParaRPr lang="en-US" b="0" i="0" dirty="0">
              <a:solidFill>
                <a:srgbClr val="374151"/>
              </a:solidFill>
              <a:effectLst/>
              <a:latin typeface="Söhne"/>
            </a:endParaRP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36</a:t>
            </a:fld>
            <a:endParaRPr lang="en-US"/>
          </a:p>
        </p:txBody>
      </p:sp>
    </p:spTree>
    <p:extLst>
      <p:ext uri="{BB962C8B-B14F-4D97-AF65-F5344CB8AC3E}">
        <p14:creationId xmlns:p14="http://schemas.microsoft.com/office/powerpoint/2010/main" val="181529681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a:buFont typeface="+mj-lt"/>
              <a:buNone/>
            </a:pPr>
            <a:r>
              <a:rPr lang="en-US" b="0" i="0" dirty="0">
                <a:solidFill>
                  <a:srgbClr val="374151"/>
                </a:solidFill>
                <a:effectLst/>
                <a:latin typeface="Söhne"/>
              </a:rPr>
              <a:t>Let now look at an example of using high-order models. Suppose we have 10 samples, show by these blue dots. The green line represent the actual function which generate these ten dots. The red line is our statistical model which intend to approximate the actual model. We build a statistical model with different number of high orders and we wish our statistical model can mimic the actual model. In another word, We hope that the red line and the green line may overlap or that the red line is very near to the green line. As you can tell from left top panel of the figure, when there is no x involved, the red line is horizontal which does not close to green line at all. Even though it only </a:t>
            </a:r>
            <a:r>
              <a:rPr lang="en-US" altLang="zh-CN" b="0" i="0" dirty="0">
                <a:solidFill>
                  <a:srgbClr val="374151"/>
                </a:solidFill>
                <a:effectLst/>
                <a:latin typeface="Söhne"/>
              </a:rPr>
              <a:t>pass through </a:t>
            </a:r>
            <a:r>
              <a:rPr lang="en-US" b="0" i="0" dirty="0">
                <a:solidFill>
                  <a:srgbClr val="374151"/>
                </a:solidFill>
                <a:effectLst/>
                <a:latin typeface="Söhne"/>
              </a:rPr>
              <a:t>several dots, but it quite far away from many dots. </a:t>
            </a:r>
          </a:p>
          <a:p>
            <a:pPr algn="l">
              <a:buFont typeface="+mj-lt"/>
              <a:buNone/>
            </a:pPr>
            <a:r>
              <a:rPr lang="en-US" b="0" i="0" dirty="0">
                <a:solidFill>
                  <a:srgbClr val="374151"/>
                </a:solidFill>
                <a:effectLst/>
                <a:latin typeface="Söhne"/>
              </a:rPr>
              <a:t>Then we start introduce x, the line became slanted and formed an angle with the x axis. Now the distance between dots and red line decrease. That is this right top panel. If we add x to the power of 2 and x to the power of three, the red line becomes really close to the green line and they share the same shape.  If we keep adding high order predictors to our statistical model, we find the shape of red line becomes quite curved.  Based on the shape of red line, which one do you think is the best? I think you will agree with me that this one in the left bottom is the best. </a:t>
            </a:r>
          </a:p>
          <a:p>
            <a:pPr algn="l">
              <a:buFont typeface="+mj-lt"/>
              <a:buNone/>
            </a:pPr>
            <a:endParaRPr lang="en-US" b="0" i="0" dirty="0">
              <a:solidFill>
                <a:srgbClr val="374151"/>
              </a:solidFill>
              <a:effectLst/>
              <a:latin typeface="Söhne"/>
            </a:endParaRPr>
          </a:p>
          <a:p>
            <a:pPr algn="l">
              <a:buFont typeface="+mj-lt"/>
              <a:buNone/>
            </a:pPr>
            <a:r>
              <a:rPr lang="en-US" b="0" i="0" dirty="0">
                <a:solidFill>
                  <a:srgbClr val="374151"/>
                </a:solidFill>
                <a:effectLst/>
                <a:latin typeface="Söhne"/>
              </a:rPr>
              <a:t>However, when doing statistical modelling, we have no idea what the green line is. What we do is to build a model and we choose model based on some rubrics and we hope our best model is quite close the actual model. If you still remember that in lecture 1 we talked about adjusted R square and MSE and we said we consider model with highest R square and lowest MSE is the optimal model. </a:t>
            </a:r>
            <a:r>
              <a:rPr lang="en-US" b="0" i="0" dirty="0">
                <a:solidFill>
                  <a:srgbClr val="111111"/>
                </a:solidFill>
                <a:effectLst/>
              </a:rPr>
              <a:t>As we can tell from SSE formula, the closer that y and y hat is, the smaller value the SSE is. So, this last model has lowest MSE as all Y and Y hat overlapped. So, based on MSE, we consider the last model is the best. But we know that model 3 is the closest one to the actual model. Oh, no, MSE gives us an incorrect answer! Can we still rely on MSE to select the best model? The answer is yes but we need to a technique named “cross validation” while building statistical model! I will talk about it soon.  </a:t>
            </a:r>
          </a:p>
          <a:p>
            <a:pPr algn="l">
              <a:buFont typeface="+mj-lt"/>
              <a:buNone/>
            </a:pPr>
            <a:endParaRPr lang="en-US" b="0" i="0" dirty="0">
              <a:solidFill>
                <a:srgbClr val="111111"/>
              </a:solidFill>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111111"/>
                </a:solidFill>
                <a:effectLst/>
              </a:rPr>
              <a:t>Now, we start add more samples. Our initial sample size is quite small which is 10. Now we add 5 additional samples. Strikingly, the shape of last model change dramatically! It is much close to the green line now. If we increase sample size up to 100, the red line overlapped with green line. What a wonderful modelling! </a:t>
            </a:r>
          </a:p>
          <a:p>
            <a:pPr marL="0" marR="0" lvl="0" indent="0" algn="l" defTabSz="914400" rtl="0" eaLnBrk="1" fontAlgn="auto" latinLnBrk="0" hangingPunct="1">
              <a:lnSpc>
                <a:spcPct val="100000"/>
              </a:lnSpc>
              <a:spcBef>
                <a:spcPts val="0"/>
              </a:spcBef>
              <a:spcAft>
                <a:spcPts val="0"/>
              </a:spcAft>
              <a:buClrTx/>
              <a:buSzTx/>
              <a:buFont typeface="+mj-lt"/>
              <a:buNone/>
              <a:tabLst/>
              <a:defRPr/>
            </a:pPr>
            <a:endParaRPr lang="en-US" b="0" i="0" dirty="0">
              <a:solidFill>
                <a:srgbClr val="111111"/>
              </a:solidFill>
              <a:effectLst/>
            </a:endParaRPr>
          </a:p>
          <a:p>
            <a:pPr marL="0" marR="0" lvl="0" indent="0" algn="l" defTabSz="914400" rtl="0" eaLnBrk="1" fontAlgn="auto" latinLnBrk="0" hangingPunct="1">
              <a:lnSpc>
                <a:spcPct val="100000"/>
              </a:lnSpc>
              <a:spcBef>
                <a:spcPts val="0"/>
              </a:spcBef>
              <a:spcAft>
                <a:spcPts val="0"/>
              </a:spcAft>
              <a:buClrTx/>
              <a:buSzTx/>
              <a:buFont typeface="+mj-lt"/>
              <a:buNone/>
              <a:tabLst/>
              <a:defRPr/>
            </a:pPr>
            <a:r>
              <a:rPr lang="en-US" b="0" i="0" dirty="0">
                <a:solidFill>
                  <a:srgbClr val="111111"/>
                </a:solidFill>
                <a:effectLst/>
              </a:rPr>
              <a:t>To summarize these figures, when samples size is small, fitting models with too many predictors likely to cause some problems. Increasing sample size can help solve these problems. </a:t>
            </a:r>
            <a:endParaRPr lang="en-US" b="0" i="0" dirty="0">
              <a:solidFill>
                <a:srgbClr val="374151"/>
              </a:solidFill>
              <a:effectLst/>
              <a:latin typeface="Söhne"/>
            </a:endParaRPr>
          </a:p>
        </p:txBody>
      </p:sp>
      <p:sp>
        <p:nvSpPr>
          <p:cNvPr id="4" name="Slide Number Placeholder 3"/>
          <p:cNvSpPr>
            <a:spLocks noGrp="1"/>
          </p:cNvSpPr>
          <p:nvPr>
            <p:ph type="sldNum" sz="quarter" idx="5"/>
          </p:nvPr>
        </p:nvSpPr>
        <p:spPr/>
        <p:txBody>
          <a:bodyPr/>
          <a:lstStyle/>
          <a:p>
            <a:fld id="{83C3454D-ED1A-4BF6-9A01-68A0589CF3DE}" type="slidenum">
              <a:rPr lang="en-US" smtClean="0"/>
              <a:t>37</a:t>
            </a:fld>
            <a:endParaRPr lang="en-US"/>
          </a:p>
        </p:txBody>
      </p:sp>
    </p:spTree>
    <p:extLst>
      <p:ext uri="{BB962C8B-B14F-4D97-AF65-F5344CB8AC3E}">
        <p14:creationId xmlns:p14="http://schemas.microsoft.com/office/powerpoint/2010/main" val="29925600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last slide, I show you that </a:t>
            </a:r>
            <a:r>
              <a:rPr lang="en-US" b="0" i="0" dirty="0">
                <a:solidFill>
                  <a:srgbClr val="111111"/>
                </a:solidFill>
                <a:effectLst/>
              </a:rPr>
              <a:t>MSE gives us an incorrect answer when sample size is small. This kind of mistake has an official name called overfitting.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38</a:t>
            </a:fld>
            <a:endParaRPr lang="en-US"/>
          </a:p>
        </p:txBody>
      </p:sp>
    </p:spTree>
    <p:extLst>
      <p:ext uri="{BB962C8B-B14F-4D97-AF65-F5344CB8AC3E}">
        <p14:creationId xmlns:p14="http://schemas.microsoft.com/office/powerpoint/2010/main" val="3883058593"/>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know that we can use cross validation to fit against overfitting. Then what is cross validation? </a:t>
            </a:r>
          </a:p>
          <a:p>
            <a:r>
              <a:rPr lang="en-US" dirty="0"/>
              <a:t>Dot 1</a:t>
            </a:r>
          </a:p>
          <a:p>
            <a:r>
              <a:rPr lang="en-US" dirty="0"/>
              <a:t>Dot 2</a:t>
            </a:r>
          </a:p>
          <a:p>
            <a:r>
              <a:rPr lang="en-US" dirty="0"/>
              <a:t>This figure show you detailed meaning of K. Suppose these dots are our samples. We split data in k folders. reserve some samples, these samples won’t be use to train models and we name them as test data. The rest samples, which are used to train models, are named as train data.  To train model, I mean to estimate betas in the model. </a:t>
            </a:r>
          </a:p>
          <a:p>
            <a:r>
              <a:rPr lang="en-US" dirty="0"/>
              <a:t>Then we reserve another part of samples as test data and train our model on another training data. We can repeat it K times.</a:t>
            </a:r>
          </a:p>
          <a:p>
            <a:r>
              <a:rPr lang="en-US" dirty="0"/>
              <a:t> </a:t>
            </a:r>
          </a:p>
          <a:p>
            <a:r>
              <a:rPr lang="en-US" dirty="0"/>
              <a:t>As we split data into train and test, we now only calculated MSE in our test dataset. </a:t>
            </a:r>
          </a:p>
        </p:txBody>
      </p:sp>
      <p:sp>
        <p:nvSpPr>
          <p:cNvPr id="4" name="Slide Number Placeholder 3"/>
          <p:cNvSpPr>
            <a:spLocks noGrp="1"/>
          </p:cNvSpPr>
          <p:nvPr>
            <p:ph type="sldNum" sz="quarter" idx="5"/>
          </p:nvPr>
        </p:nvSpPr>
        <p:spPr/>
        <p:txBody>
          <a:bodyPr/>
          <a:lstStyle/>
          <a:p>
            <a:fld id="{83C3454D-ED1A-4BF6-9A01-68A0589CF3DE}" type="slidenum">
              <a:rPr lang="en-US" smtClean="0"/>
              <a:t>39</a:t>
            </a:fld>
            <a:endParaRPr lang="en-US"/>
          </a:p>
        </p:txBody>
      </p:sp>
    </p:spTree>
    <p:extLst>
      <p:ext uri="{BB962C8B-B14F-4D97-AF65-F5344CB8AC3E}">
        <p14:creationId xmlns:p14="http://schemas.microsoft.com/office/powerpoint/2010/main" val="3074278626"/>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you know the train and test data. If we go back to our previous LSE method we will can consider it use all data as training data then calculated the MSE in the training data. So</a:t>
            </a:r>
            <a:r>
              <a:rPr lang="zh-CN" altLang="en-US" dirty="0"/>
              <a:t> </a:t>
            </a:r>
            <a:r>
              <a:rPr lang="en-US" altLang="zh-CN" dirty="0"/>
              <a:t>if</a:t>
            </a:r>
            <a:r>
              <a:rPr lang="zh-CN" altLang="en-US" dirty="0"/>
              <a:t> </a:t>
            </a:r>
            <a:r>
              <a:rPr lang="en-US" altLang="zh-CN" dirty="0"/>
              <a:t>the</a:t>
            </a:r>
            <a:r>
              <a:rPr lang="zh-CN" altLang="en-US" dirty="0"/>
              <a:t> </a:t>
            </a:r>
            <a:r>
              <a:rPr lang="en-US" altLang="zh-CN" dirty="0"/>
              <a:t>model</a:t>
            </a:r>
            <a:r>
              <a:rPr lang="zh-CN" altLang="en-US" dirty="0"/>
              <a:t> </a:t>
            </a:r>
            <a:r>
              <a:rPr lang="en-US" altLang="zh-CN" dirty="0"/>
              <a:t>include more predictors, SSE always tend to decrease.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40</a:t>
            </a:fld>
            <a:endParaRPr lang="en-US"/>
          </a:p>
        </p:txBody>
      </p:sp>
    </p:spTree>
    <p:extLst>
      <p:ext uri="{BB962C8B-B14F-4D97-AF65-F5344CB8AC3E}">
        <p14:creationId xmlns:p14="http://schemas.microsoft.com/office/powerpoint/2010/main" val="2094522199"/>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figure illustrate the relationship between model complexity and MSE in train and test data. </a:t>
            </a:r>
          </a:p>
          <a:p>
            <a:r>
              <a:rPr lang="en-US" dirty="0"/>
              <a:t>Model with  low complexity means</a:t>
            </a:r>
          </a:p>
          <a:p>
            <a:r>
              <a:rPr lang="en-US" dirty="0"/>
              <a:t>Model with high complexity means</a:t>
            </a:r>
          </a:p>
          <a:p>
            <a:endParaRPr lang="en-US" dirty="0"/>
          </a:p>
          <a:p>
            <a:r>
              <a:rPr lang="en-US" dirty="0"/>
              <a:t>  </a:t>
            </a:r>
          </a:p>
        </p:txBody>
      </p:sp>
      <p:sp>
        <p:nvSpPr>
          <p:cNvPr id="4" name="Slide Number Placeholder 3"/>
          <p:cNvSpPr>
            <a:spLocks noGrp="1"/>
          </p:cNvSpPr>
          <p:nvPr>
            <p:ph type="sldNum" sz="quarter" idx="5"/>
          </p:nvPr>
        </p:nvSpPr>
        <p:spPr/>
        <p:txBody>
          <a:bodyPr/>
          <a:lstStyle/>
          <a:p>
            <a:fld id="{83C3454D-ED1A-4BF6-9A01-68A0589CF3DE}" type="slidenum">
              <a:rPr lang="en-US" smtClean="0"/>
              <a:t>41</a:t>
            </a:fld>
            <a:endParaRPr lang="en-US"/>
          </a:p>
        </p:txBody>
      </p:sp>
    </p:spTree>
    <p:extLst>
      <p:ext uri="{BB962C8B-B14F-4D97-AF65-F5344CB8AC3E}">
        <p14:creationId xmlns:p14="http://schemas.microsoft.com/office/powerpoint/2010/main" val="361649471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lecture does not frighten you. I hope you can still bare with my English with accents for the rest of courses. </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Many I ask some of your feedbacks for yesterday’s courses? You know these courses won’t be graded and all we ask is to attend six lectures to get the certificate. However, there must be something more than certificate you want to get from this course. I hope that I can really help you understand some basics of statistical modelling. I am not sure what’s your exceptions from this course. </a:t>
            </a:r>
          </a:p>
        </p:txBody>
      </p:sp>
      <p:sp>
        <p:nvSpPr>
          <p:cNvPr id="4" name="Slide Number Placeholder 3"/>
          <p:cNvSpPr>
            <a:spLocks noGrp="1"/>
          </p:cNvSpPr>
          <p:nvPr>
            <p:ph type="sldNum" sz="quarter" idx="5"/>
          </p:nvPr>
        </p:nvSpPr>
        <p:spPr/>
        <p:txBody>
          <a:bodyPr/>
          <a:lstStyle/>
          <a:p>
            <a:fld id="{83C3454D-ED1A-4BF6-9A01-68A0589CF3DE}" type="slidenum">
              <a:rPr lang="en-US" smtClean="0"/>
              <a:t>3</a:t>
            </a:fld>
            <a:endParaRPr lang="en-US"/>
          </a:p>
        </p:txBody>
      </p:sp>
    </p:spTree>
    <p:extLst>
      <p:ext uri="{BB962C8B-B14F-4D97-AF65-F5344CB8AC3E}">
        <p14:creationId xmlns:p14="http://schemas.microsoft.com/office/powerpoint/2010/main" val="120803624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gn="l" fontAlgn="base"/>
            <a:r>
              <a:rPr lang="en-US" b="0" i="0" dirty="0">
                <a:solidFill>
                  <a:srgbClr val="232629"/>
                </a:solidFill>
                <a:effectLst/>
                <a:latin typeface="-apple-system"/>
              </a:rPr>
              <a:t>I hope you have understand the idea of cross validation. It seems a bit complicated and a lot of work to do. However, there are a lot of packages that can help you to do that in R. Here is an </a:t>
            </a:r>
            <a:r>
              <a:rPr lang="en-US" b="0" i="0">
                <a:solidFill>
                  <a:srgbClr val="232629"/>
                </a:solidFill>
                <a:effectLst/>
                <a:latin typeface="-apple-system"/>
              </a:rPr>
              <a:t>example package named DAAG </a:t>
            </a:r>
            <a:r>
              <a:rPr lang="en-US" b="0" i="0" dirty="0">
                <a:solidFill>
                  <a:srgbClr val="232629"/>
                </a:solidFill>
                <a:effectLst/>
                <a:latin typeface="-apple-system"/>
              </a:rPr>
              <a:t>which can conduct cross validation </a:t>
            </a:r>
            <a:r>
              <a:rPr lang="en-US" b="0" i="0">
                <a:solidFill>
                  <a:srgbClr val="232629"/>
                </a:solidFill>
                <a:effectLst/>
                <a:latin typeface="-apple-system"/>
              </a:rPr>
              <a:t>in R. </a:t>
            </a:r>
            <a:endParaRPr lang="en-US" b="0" i="0" dirty="0">
              <a:solidFill>
                <a:srgbClr val="232629"/>
              </a:solidFill>
              <a:effectLst/>
              <a:latin typeface="-apple-system"/>
            </a:endParaRPr>
          </a:p>
          <a:p>
            <a:pPr algn="l" fontAlgn="base"/>
            <a:endParaRPr lang="en-US" b="0" i="0" dirty="0">
              <a:solidFill>
                <a:srgbClr val="232629"/>
              </a:solidFill>
              <a:effectLst/>
              <a:latin typeface="-apple-system"/>
            </a:endParaRPr>
          </a:p>
          <a:p>
            <a:pPr algn="l" fontAlgn="base"/>
            <a:endParaRPr lang="en-US" b="0" i="0" dirty="0">
              <a:solidFill>
                <a:srgbClr val="232629"/>
              </a:solidFill>
              <a:effectLst/>
              <a:latin typeface="-apple-system"/>
            </a:endParaRPr>
          </a:p>
          <a:p>
            <a:pPr algn="l" fontAlgn="base"/>
            <a:r>
              <a:rPr lang="en-US" b="0" i="0" dirty="0">
                <a:solidFill>
                  <a:srgbClr val="232629"/>
                </a:solidFill>
                <a:effectLst/>
                <a:latin typeface="-apple-system"/>
              </a:rPr>
              <a:t>“Warning message: As there is &gt;1 explanatory variable, cross-validation predicted values for a fold are not a linear function of corresponding overall predicted values.  Lines that are shown for the different folds are approximate”</a:t>
            </a:r>
          </a:p>
          <a:p>
            <a:pPr algn="l" fontAlgn="base"/>
            <a:endParaRPr lang="en-US" b="0" i="0" dirty="0">
              <a:solidFill>
                <a:srgbClr val="232629"/>
              </a:solidFill>
              <a:effectLst/>
              <a:latin typeface="-apple-system"/>
            </a:endParaRPr>
          </a:p>
          <a:p>
            <a:pPr algn="l" fontAlgn="base"/>
            <a:r>
              <a:rPr lang="en-US" b="0" i="0" dirty="0">
                <a:solidFill>
                  <a:srgbClr val="232629"/>
                </a:solidFill>
                <a:effectLst/>
                <a:latin typeface="-apple-system"/>
              </a:rPr>
              <a:t>Warning message is telling you that there is an issue with the generated plot. Apparently, with only a single predictor, the cross-validated predicted values for a fold </a:t>
            </a:r>
            <a:r>
              <a:rPr lang="en-US" b="1" i="0" dirty="0">
                <a:solidFill>
                  <a:srgbClr val="232629"/>
                </a:solidFill>
                <a:effectLst/>
                <a:latin typeface="inherit"/>
              </a:rPr>
              <a:t>are</a:t>
            </a:r>
            <a:r>
              <a:rPr lang="en-US" b="0" i="0" dirty="0">
                <a:solidFill>
                  <a:srgbClr val="232629"/>
                </a:solidFill>
                <a:effectLst/>
                <a:latin typeface="-apple-system"/>
              </a:rPr>
              <a:t> a linear function of the overall predicted values. Thus, in the line plot, it seems that the line plots are exact.</a:t>
            </a:r>
          </a:p>
          <a:p>
            <a:pPr algn="l" fontAlgn="base"/>
            <a:r>
              <a:rPr lang="en-US" b="0" i="0" dirty="0">
                <a:solidFill>
                  <a:srgbClr val="232629"/>
                </a:solidFill>
                <a:effectLst/>
                <a:latin typeface="-apple-system"/>
              </a:rPr>
              <a:t>With more than 1 predictor, the cross-validated predicted values are not a linear function of the overall predicted values. Thus, the lines in the plot are just approximate.</a:t>
            </a:r>
          </a:p>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42</a:t>
            </a:fld>
            <a:endParaRPr lang="en-US"/>
          </a:p>
        </p:txBody>
      </p:sp>
    </p:spTree>
    <p:extLst>
      <p:ext uri="{BB962C8B-B14F-4D97-AF65-F5344CB8AC3E}">
        <p14:creationId xmlns:p14="http://schemas.microsoft.com/office/powerpoint/2010/main" val="184758630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If you recall from lecture 1, we prefer model with higher adjusted R2 and lower RMSE. So which model will you choose?</a:t>
            </a:r>
          </a:p>
          <a:p>
            <a:r>
              <a:rPr lang="en-US" dirty="0"/>
              <a:t>Based on these two criteria model 5 is the optimal. But maybe we are risking of overfitting. Overfitting </a:t>
            </a:r>
            <a:r>
              <a:rPr lang="en-US" altLang="zh-CN" dirty="0"/>
              <a:t>refers </a:t>
            </a:r>
            <a:r>
              <a:rPr lang="en-US" b="0" i="0" dirty="0">
                <a:solidFill>
                  <a:srgbClr val="374151"/>
                </a:solidFill>
                <a:effectLst/>
                <a:latin typeface="Söhne"/>
              </a:rPr>
              <a:t>to a situation in machine learning or statistical modeling when a model learns and fits the data too well, to the extent that it starts to capture noise and random fluctuations in the data instead of the underlying patterns or relationships. Let’s have a close look at it after </a:t>
            </a:r>
            <a:r>
              <a:rPr lang="en-US" b="0" i="0">
                <a:solidFill>
                  <a:srgbClr val="374151"/>
                </a:solidFill>
                <a:effectLst/>
                <a:latin typeface="Söhne"/>
              </a:rPr>
              <a:t>the break! </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52</a:t>
            </a:fld>
            <a:endParaRPr lang="en-US"/>
          </a:p>
        </p:txBody>
      </p:sp>
    </p:spTree>
    <p:extLst>
      <p:ext uri="{BB962C8B-B14F-4D97-AF65-F5344CB8AC3E}">
        <p14:creationId xmlns:p14="http://schemas.microsoft.com/office/powerpoint/2010/main" val="3227067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To summarize today’s lecture, we are aware that interactions between some variables can cause great effect on response. So we will include interactions between predictors. We also learned about dummy coding, an efficient way to transfer categorical data into numerical values and take them into statistical models. We've also gone through the explanations of these coefficients in depth so you know what they mean. The R function that I hope you can learn by heart </a:t>
            </a:r>
            <a:r>
              <a:rPr lang="en-US"/>
              <a:t>are 1) </a:t>
            </a:r>
            <a:r>
              <a:rPr lang="en-US" b="0" i="0">
                <a:solidFill>
                  <a:srgbClr val="BDC1C6"/>
                </a:solidFill>
                <a:effectLst/>
                <a:latin typeface="arial" panose="020B0604020202020204" pitchFamily="34" charset="0"/>
              </a:rPr>
              <a:t>a plus b whole square 2) factor</a:t>
            </a:r>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53</a:t>
            </a:fld>
            <a:endParaRPr lang="en-US"/>
          </a:p>
        </p:txBody>
      </p:sp>
    </p:spTree>
    <p:extLst>
      <p:ext uri="{BB962C8B-B14F-4D97-AF65-F5344CB8AC3E}">
        <p14:creationId xmlns:p14="http://schemas.microsoft.com/office/powerpoint/2010/main" val="3616100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5</a:t>
            </a:fld>
            <a:endParaRPr lang="en-US"/>
          </a:p>
        </p:txBody>
      </p:sp>
    </p:spTree>
    <p:extLst>
      <p:ext uri="{BB962C8B-B14F-4D97-AF65-F5344CB8AC3E}">
        <p14:creationId xmlns:p14="http://schemas.microsoft.com/office/powerpoint/2010/main" val="878285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7</a:t>
            </a:fld>
            <a:endParaRPr lang="en-US"/>
          </a:p>
        </p:txBody>
      </p:sp>
    </p:spTree>
    <p:extLst>
      <p:ext uri="{BB962C8B-B14F-4D97-AF65-F5344CB8AC3E}">
        <p14:creationId xmlns:p14="http://schemas.microsoft.com/office/powerpoint/2010/main" val="331789961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3C3454D-ED1A-4BF6-9A01-68A0589CF3DE}" type="slidenum">
              <a:rPr lang="en-US" smtClean="0"/>
              <a:t>12</a:t>
            </a:fld>
            <a:endParaRPr lang="en-US"/>
          </a:p>
        </p:txBody>
      </p:sp>
    </p:spTree>
    <p:extLst>
      <p:ext uri="{BB962C8B-B14F-4D97-AF65-F5344CB8AC3E}">
        <p14:creationId xmlns:p14="http://schemas.microsoft.com/office/powerpoint/2010/main" val="31432944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 cannot remember every word from Kelsey’s question, but I think what she wants to ask is why only include interaction terms between predictors with significant main effects. Kelsey, please correct me if I was wrong. That’s an excellent question! If you recall from in-class practice problem 5, we said that removing non-significant individual predictors first and only placing these significant predictor’s interaction terms is some how risky. I will pull out the slides for problem 5 to help you refresh your memory.</a:t>
            </a:r>
          </a:p>
          <a:p>
            <a:endParaRPr lang="en-US" dirty="0"/>
          </a:p>
          <a:p>
            <a:r>
              <a:rPr lang="en-US" dirty="0"/>
              <a:t>So at lecture 2, I suggest you to build an interaction model with all predictors.  However, in this class practice problem 8, my colleague Dr. , who is the last year’s instructor for section II proposed to build an additive model first, then …</a:t>
            </a:r>
          </a:p>
          <a:p>
            <a:r>
              <a:rPr lang="en-US" dirty="0"/>
              <a:t>Her technique runs the danger of overlooking certain interaction variables, as seen in issue 5. During yesterday’s lecture, I mentioned that my suggested approach is different from Dr. but these two can lead to the same results. </a:t>
            </a:r>
          </a:p>
          <a:p>
            <a:endParaRPr lang="en-US" dirty="0"/>
          </a:p>
          <a:p>
            <a:r>
              <a:rPr lang="en-US" dirty="0"/>
              <a:t>Last night I did some experiments using my approach and indeed prove that these two approaches lead to the same results. Let’s me show you details. Before talking about my approach, let’s go over Dr. approach first. </a:t>
            </a:r>
          </a:p>
        </p:txBody>
      </p:sp>
      <p:sp>
        <p:nvSpPr>
          <p:cNvPr id="4" name="Slide Number Placeholder 3"/>
          <p:cNvSpPr>
            <a:spLocks noGrp="1"/>
          </p:cNvSpPr>
          <p:nvPr>
            <p:ph type="sldNum" sz="quarter" idx="5"/>
          </p:nvPr>
        </p:nvSpPr>
        <p:spPr/>
        <p:txBody>
          <a:bodyPr/>
          <a:lstStyle/>
          <a:p>
            <a:fld id="{83C3454D-ED1A-4BF6-9A01-68A0589CF3DE}" type="slidenum">
              <a:rPr lang="en-US" smtClean="0"/>
              <a:t>18</a:t>
            </a:fld>
            <a:endParaRPr lang="en-US"/>
          </a:p>
        </p:txBody>
      </p:sp>
    </p:spTree>
    <p:extLst>
      <p:ext uri="{BB962C8B-B14F-4D97-AF65-F5344CB8AC3E}">
        <p14:creationId xmlns:p14="http://schemas.microsoft.com/office/powerpoint/2010/main" val="2196215687"/>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Here are the results using my approach. All code are included in Lecture_3.R file. </a:t>
            </a:r>
          </a:p>
          <a:p>
            <a:r>
              <a:rPr lang="en-US" dirty="0"/>
              <a:t>For the beginning, as I don’t know which predictor to exclude and I have no idea about their interaction, I take all of them into account. </a:t>
            </a:r>
          </a:p>
        </p:txBody>
      </p:sp>
      <p:sp>
        <p:nvSpPr>
          <p:cNvPr id="4" name="Slide Number Placeholder 3"/>
          <p:cNvSpPr>
            <a:spLocks noGrp="1"/>
          </p:cNvSpPr>
          <p:nvPr>
            <p:ph type="sldNum" sz="quarter" idx="5"/>
          </p:nvPr>
        </p:nvSpPr>
        <p:spPr/>
        <p:txBody>
          <a:bodyPr/>
          <a:lstStyle/>
          <a:p>
            <a:fld id="{83C3454D-ED1A-4BF6-9A01-68A0589CF3DE}" type="slidenum">
              <a:rPr lang="en-US" smtClean="0"/>
              <a:t>19</a:t>
            </a:fld>
            <a:endParaRPr lang="en-US"/>
          </a:p>
        </p:txBody>
      </p:sp>
    </p:spTree>
    <p:extLst>
      <p:ext uri="{BB962C8B-B14F-4D97-AF65-F5344CB8AC3E}">
        <p14:creationId xmlns:p14="http://schemas.microsoft.com/office/powerpoint/2010/main" val="11542273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Then I remove interaction predictors with non-significant coefficients. I call that model …</a:t>
            </a:r>
          </a:p>
        </p:txBody>
      </p:sp>
      <p:sp>
        <p:nvSpPr>
          <p:cNvPr id="4" name="Slide Number Placeholder 3"/>
          <p:cNvSpPr>
            <a:spLocks noGrp="1"/>
          </p:cNvSpPr>
          <p:nvPr>
            <p:ph type="sldNum" sz="quarter" idx="5"/>
          </p:nvPr>
        </p:nvSpPr>
        <p:spPr/>
        <p:txBody>
          <a:bodyPr/>
          <a:lstStyle/>
          <a:p>
            <a:fld id="{83C3454D-ED1A-4BF6-9A01-68A0589CF3DE}" type="slidenum">
              <a:rPr lang="en-US" smtClean="0"/>
              <a:t>20</a:t>
            </a:fld>
            <a:endParaRPr lang="en-US"/>
          </a:p>
        </p:txBody>
      </p:sp>
    </p:spTree>
    <p:extLst>
      <p:ext uri="{BB962C8B-B14F-4D97-AF65-F5344CB8AC3E}">
        <p14:creationId xmlns:p14="http://schemas.microsoft.com/office/powerpoint/2010/main" val="20947260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last, you will find my final model is exactly the same as Dr.  </a:t>
            </a:r>
          </a:p>
        </p:txBody>
      </p:sp>
      <p:sp>
        <p:nvSpPr>
          <p:cNvPr id="4" name="Slide Number Placeholder 3"/>
          <p:cNvSpPr>
            <a:spLocks noGrp="1"/>
          </p:cNvSpPr>
          <p:nvPr>
            <p:ph type="sldNum" sz="quarter" idx="5"/>
          </p:nvPr>
        </p:nvSpPr>
        <p:spPr/>
        <p:txBody>
          <a:bodyPr/>
          <a:lstStyle/>
          <a:p>
            <a:fld id="{83C3454D-ED1A-4BF6-9A01-68A0589CF3DE}" type="slidenum">
              <a:rPr lang="en-US" smtClean="0"/>
              <a:t>23</a:t>
            </a:fld>
            <a:endParaRPr lang="en-US"/>
          </a:p>
        </p:txBody>
      </p:sp>
    </p:spTree>
    <p:extLst>
      <p:ext uri="{BB962C8B-B14F-4D97-AF65-F5344CB8AC3E}">
        <p14:creationId xmlns:p14="http://schemas.microsoft.com/office/powerpoint/2010/main" val="269712367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731E0F7-A2D1-02CD-ACA3-E3C7822EC682}"/>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F83566A6-F6AD-4A1E-CE10-5BEBC5C1EAAD}"/>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9C9F088D-5CF3-4850-F8A7-01C4A7DEED7A}"/>
              </a:ext>
            </a:extLst>
          </p:cNvPr>
          <p:cNvSpPr>
            <a:spLocks noGrp="1"/>
          </p:cNvSpPr>
          <p:nvPr>
            <p:ph type="dt" sz="half" idx="10"/>
          </p:nvPr>
        </p:nvSpPr>
        <p:spPr/>
        <p:txBody>
          <a:bodyPr/>
          <a:lstStyle/>
          <a:p>
            <a:fld id="{CD3152A6-42F7-4075-8C92-5026694A0BB8}" type="datetime1">
              <a:rPr lang="en-US" smtClean="0"/>
              <a:t>5/26/2023</a:t>
            </a:fld>
            <a:endParaRPr lang="en-US"/>
          </a:p>
        </p:txBody>
      </p:sp>
      <p:sp>
        <p:nvSpPr>
          <p:cNvPr id="5" name="Footer Placeholder 4">
            <a:extLst>
              <a:ext uri="{FF2B5EF4-FFF2-40B4-BE49-F238E27FC236}">
                <a16:creationId xmlns:a16="http://schemas.microsoft.com/office/drawing/2014/main" id="{4A10DD5D-2634-3B33-C859-FECDCDAE040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38839F22-5508-6C58-C7E0-7437A9D14A50}"/>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5654153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96D1A30-F06D-01B7-86AF-5CDBB0025722}"/>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7C9B029-D47D-625F-FE9F-F66A950E995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BB137CC1-CEC2-5AE8-E274-3ED070CF21E8}"/>
              </a:ext>
            </a:extLst>
          </p:cNvPr>
          <p:cNvSpPr>
            <a:spLocks noGrp="1"/>
          </p:cNvSpPr>
          <p:nvPr>
            <p:ph type="dt" sz="half" idx="10"/>
          </p:nvPr>
        </p:nvSpPr>
        <p:spPr/>
        <p:txBody>
          <a:bodyPr/>
          <a:lstStyle/>
          <a:p>
            <a:fld id="{BD2CD8E6-455D-4393-83A9-8FE3869D8E12}" type="datetime1">
              <a:rPr lang="en-US" smtClean="0"/>
              <a:t>5/26/2023</a:t>
            </a:fld>
            <a:endParaRPr lang="en-US"/>
          </a:p>
        </p:txBody>
      </p:sp>
      <p:sp>
        <p:nvSpPr>
          <p:cNvPr id="5" name="Footer Placeholder 4">
            <a:extLst>
              <a:ext uri="{FF2B5EF4-FFF2-40B4-BE49-F238E27FC236}">
                <a16:creationId xmlns:a16="http://schemas.microsoft.com/office/drawing/2014/main" id="{3E989A68-7E44-E825-0F05-B33174705E1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C38E673-12C5-3F33-C697-43009C6624BE}"/>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79936969"/>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3B2289-70C2-33AE-BCAC-51658CCFDB63}"/>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F8964AB0-208B-A449-A3DF-1931A8FB3CD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4FB427D-BCCA-13D0-DDB0-0E060B79241A}"/>
              </a:ext>
            </a:extLst>
          </p:cNvPr>
          <p:cNvSpPr>
            <a:spLocks noGrp="1"/>
          </p:cNvSpPr>
          <p:nvPr>
            <p:ph type="dt" sz="half" idx="10"/>
          </p:nvPr>
        </p:nvSpPr>
        <p:spPr/>
        <p:txBody>
          <a:bodyPr/>
          <a:lstStyle/>
          <a:p>
            <a:fld id="{C3B7AB61-0C1D-4A86-AD72-570A35BDC3AA}" type="datetime1">
              <a:rPr lang="en-US" smtClean="0"/>
              <a:t>5/26/2023</a:t>
            </a:fld>
            <a:endParaRPr lang="en-US"/>
          </a:p>
        </p:txBody>
      </p:sp>
      <p:sp>
        <p:nvSpPr>
          <p:cNvPr id="5" name="Footer Placeholder 4">
            <a:extLst>
              <a:ext uri="{FF2B5EF4-FFF2-40B4-BE49-F238E27FC236}">
                <a16:creationId xmlns:a16="http://schemas.microsoft.com/office/drawing/2014/main" id="{2B482E5E-A87F-AA8F-2959-797E9751743E}"/>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BDB0F27-3F03-1905-A83D-59CA29C1E32C}"/>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074041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7FF2162-7F8B-2B11-E033-EB6A424FD3A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EC2AA58-8A7D-14BC-B235-B4400F55F57A}"/>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6B4D274-DD1A-FE5F-5CD3-5A928CF4893A}"/>
              </a:ext>
            </a:extLst>
          </p:cNvPr>
          <p:cNvSpPr>
            <a:spLocks noGrp="1"/>
          </p:cNvSpPr>
          <p:nvPr>
            <p:ph type="dt" sz="half" idx="10"/>
          </p:nvPr>
        </p:nvSpPr>
        <p:spPr/>
        <p:txBody>
          <a:bodyPr/>
          <a:lstStyle/>
          <a:p>
            <a:fld id="{633FB301-FB05-4A29-8812-6352B2FF386D}" type="datetime1">
              <a:rPr lang="en-US" smtClean="0"/>
              <a:t>5/26/2023</a:t>
            </a:fld>
            <a:endParaRPr lang="en-US"/>
          </a:p>
        </p:txBody>
      </p:sp>
      <p:sp>
        <p:nvSpPr>
          <p:cNvPr id="5" name="Footer Placeholder 4">
            <a:extLst>
              <a:ext uri="{FF2B5EF4-FFF2-40B4-BE49-F238E27FC236}">
                <a16:creationId xmlns:a16="http://schemas.microsoft.com/office/drawing/2014/main" id="{FC1999C0-4263-8380-0C4B-A0C2C16F2A3F}"/>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828CFDBF-AB09-EFAB-CA20-0B92E9DB1ED8}"/>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4627877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075C0E8-E265-9A1C-4415-875948BA1BBE}"/>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48BE94-FF52-95AA-C737-8B50F2E89FB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93F65E4-48FA-6B90-794C-C79594436F75}"/>
              </a:ext>
            </a:extLst>
          </p:cNvPr>
          <p:cNvSpPr>
            <a:spLocks noGrp="1"/>
          </p:cNvSpPr>
          <p:nvPr>
            <p:ph type="dt" sz="half" idx="10"/>
          </p:nvPr>
        </p:nvSpPr>
        <p:spPr/>
        <p:txBody>
          <a:bodyPr/>
          <a:lstStyle/>
          <a:p>
            <a:fld id="{B7838665-3B95-41D7-BC97-195F98125ECB}" type="datetime1">
              <a:rPr lang="en-US" smtClean="0"/>
              <a:t>5/26/2023</a:t>
            </a:fld>
            <a:endParaRPr lang="en-US"/>
          </a:p>
        </p:txBody>
      </p:sp>
      <p:sp>
        <p:nvSpPr>
          <p:cNvPr id="5" name="Footer Placeholder 4">
            <a:extLst>
              <a:ext uri="{FF2B5EF4-FFF2-40B4-BE49-F238E27FC236}">
                <a16:creationId xmlns:a16="http://schemas.microsoft.com/office/drawing/2014/main" id="{DD35D166-4660-5C78-BDD7-6A22FF80533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237DA50-C2AD-B6A5-0C2C-BB7C12B83DB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61952252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F02DD5-355A-2879-4B7A-5C3C2150DA8A}"/>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E41CAB83-2B5C-EED8-0D56-2983AE5CADDC}"/>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B1B57EB7-D82F-3C1F-3C51-86AF7B65FF84}"/>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B65097AA-4025-3DC2-2996-6E59A25F5E4E}"/>
              </a:ext>
            </a:extLst>
          </p:cNvPr>
          <p:cNvSpPr>
            <a:spLocks noGrp="1"/>
          </p:cNvSpPr>
          <p:nvPr>
            <p:ph type="dt" sz="half" idx="10"/>
          </p:nvPr>
        </p:nvSpPr>
        <p:spPr/>
        <p:txBody>
          <a:bodyPr/>
          <a:lstStyle/>
          <a:p>
            <a:fld id="{53C0481E-6039-490D-B5DE-2BC4EE32393A}" type="datetime1">
              <a:rPr lang="en-US" smtClean="0"/>
              <a:t>5/26/2023</a:t>
            </a:fld>
            <a:endParaRPr lang="en-US"/>
          </a:p>
        </p:txBody>
      </p:sp>
      <p:sp>
        <p:nvSpPr>
          <p:cNvPr id="6" name="Footer Placeholder 5">
            <a:extLst>
              <a:ext uri="{FF2B5EF4-FFF2-40B4-BE49-F238E27FC236}">
                <a16:creationId xmlns:a16="http://schemas.microsoft.com/office/drawing/2014/main" id="{7BD0DEF4-5A0C-9E25-90FA-FE51C8B6C15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FF6E0B90-F352-12FE-663D-FD13E3579326}"/>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35607783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4D5591-72D0-9FF8-F571-A13FB588B782}"/>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6A490E27-9BFE-DA6F-28F4-52B9CDA9515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443E1171-A24E-0EB9-F3AA-96FA8CBD3AA9}"/>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32F12708-5DCA-81FF-B248-8CD1510F7ECE}"/>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FA7376EE-F6D1-E2D7-659E-A1BD79C998E0}"/>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D78CB3D-E051-0AC1-143B-88F28A0877F9}"/>
              </a:ext>
            </a:extLst>
          </p:cNvPr>
          <p:cNvSpPr>
            <a:spLocks noGrp="1"/>
          </p:cNvSpPr>
          <p:nvPr>
            <p:ph type="dt" sz="half" idx="10"/>
          </p:nvPr>
        </p:nvSpPr>
        <p:spPr/>
        <p:txBody>
          <a:bodyPr/>
          <a:lstStyle/>
          <a:p>
            <a:fld id="{C402D2A1-0E84-4350-8FD4-EAE23F6AFEED}" type="datetime1">
              <a:rPr lang="en-US" smtClean="0"/>
              <a:t>5/26/2023</a:t>
            </a:fld>
            <a:endParaRPr lang="en-US"/>
          </a:p>
        </p:txBody>
      </p:sp>
      <p:sp>
        <p:nvSpPr>
          <p:cNvPr id="8" name="Footer Placeholder 7">
            <a:extLst>
              <a:ext uri="{FF2B5EF4-FFF2-40B4-BE49-F238E27FC236}">
                <a16:creationId xmlns:a16="http://schemas.microsoft.com/office/drawing/2014/main" id="{535A91A6-722D-85E9-6E2B-51881D1157E9}"/>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970696C6-878C-202D-CBDE-887BBC069AC5}"/>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8019680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E77A953-0D12-80C5-03AF-1E751340C8F9}"/>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55B889A2-9325-576C-6638-5D86D5F3D5D1}"/>
              </a:ext>
            </a:extLst>
          </p:cNvPr>
          <p:cNvSpPr>
            <a:spLocks noGrp="1"/>
          </p:cNvSpPr>
          <p:nvPr>
            <p:ph type="dt" sz="half" idx="10"/>
          </p:nvPr>
        </p:nvSpPr>
        <p:spPr/>
        <p:txBody>
          <a:bodyPr/>
          <a:lstStyle/>
          <a:p>
            <a:fld id="{5674F2DB-0D72-4AA2-8529-DE4A5A08CCD8}" type="datetime1">
              <a:rPr lang="en-US" smtClean="0"/>
              <a:t>5/26/2023</a:t>
            </a:fld>
            <a:endParaRPr lang="en-US"/>
          </a:p>
        </p:txBody>
      </p:sp>
      <p:sp>
        <p:nvSpPr>
          <p:cNvPr id="4" name="Footer Placeholder 3">
            <a:extLst>
              <a:ext uri="{FF2B5EF4-FFF2-40B4-BE49-F238E27FC236}">
                <a16:creationId xmlns:a16="http://schemas.microsoft.com/office/drawing/2014/main" id="{4B39B64C-287F-0D0B-2195-EB33ECA506DE}"/>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ED38552-9254-FA0E-1566-91654BF3B7D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00630424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687F13E4-6F52-5E64-7759-02A2E695CFC2}"/>
              </a:ext>
            </a:extLst>
          </p:cNvPr>
          <p:cNvSpPr>
            <a:spLocks noGrp="1"/>
          </p:cNvSpPr>
          <p:nvPr>
            <p:ph type="dt" sz="half" idx="10"/>
          </p:nvPr>
        </p:nvSpPr>
        <p:spPr/>
        <p:txBody>
          <a:bodyPr/>
          <a:lstStyle/>
          <a:p>
            <a:fld id="{77DB75FF-3F86-4CB4-A55A-315BC277CE98}" type="datetime1">
              <a:rPr lang="en-US" smtClean="0"/>
              <a:t>5/26/2023</a:t>
            </a:fld>
            <a:endParaRPr lang="en-US"/>
          </a:p>
        </p:txBody>
      </p:sp>
      <p:sp>
        <p:nvSpPr>
          <p:cNvPr id="3" name="Footer Placeholder 2">
            <a:extLst>
              <a:ext uri="{FF2B5EF4-FFF2-40B4-BE49-F238E27FC236}">
                <a16:creationId xmlns:a16="http://schemas.microsoft.com/office/drawing/2014/main" id="{648C5332-33C1-1613-AEAC-4EF8716EB82E}"/>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0CEE5E70-3312-BAC8-A450-D3226874FC82}"/>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114124956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54D1C8C-D333-6B7F-BE11-E55AAA96FC12}"/>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0983D61-0935-9E04-F3AE-01467953D0F9}"/>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1F1A3C0-799D-3825-DA33-623F5D303D3D}"/>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B96F1054-8A8E-BFE9-EC5D-72EFA0240200}"/>
              </a:ext>
            </a:extLst>
          </p:cNvPr>
          <p:cNvSpPr>
            <a:spLocks noGrp="1"/>
          </p:cNvSpPr>
          <p:nvPr>
            <p:ph type="dt" sz="half" idx="10"/>
          </p:nvPr>
        </p:nvSpPr>
        <p:spPr/>
        <p:txBody>
          <a:bodyPr/>
          <a:lstStyle/>
          <a:p>
            <a:fld id="{50B5D887-EF15-46C9-9591-3BA858831EA3}" type="datetime1">
              <a:rPr lang="en-US" smtClean="0"/>
              <a:t>5/26/2023</a:t>
            </a:fld>
            <a:endParaRPr lang="en-US"/>
          </a:p>
        </p:txBody>
      </p:sp>
      <p:sp>
        <p:nvSpPr>
          <p:cNvPr id="6" name="Footer Placeholder 5">
            <a:extLst>
              <a:ext uri="{FF2B5EF4-FFF2-40B4-BE49-F238E27FC236}">
                <a16:creationId xmlns:a16="http://schemas.microsoft.com/office/drawing/2014/main" id="{6AA9D021-D7DD-FE20-2297-13B6AB1EAD9E}"/>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E73B55F7-A12B-F9C0-DFC4-D824EAA1695A}"/>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04530369"/>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865DBB-A2F5-8245-8622-9CDC5DDF3F5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23679EE-FC20-566E-AA56-8992541D08B1}"/>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0E1F9A64-4763-8CA4-91C6-C89A98CA576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8B99C352-7DB6-7C1B-EC59-8BEFB1984287}"/>
              </a:ext>
            </a:extLst>
          </p:cNvPr>
          <p:cNvSpPr>
            <a:spLocks noGrp="1"/>
          </p:cNvSpPr>
          <p:nvPr>
            <p:ph type="dt" sz="half" idx="10"/>
          </p:nvPr>
        </p:nvSpPr>
        <p:spPr/>
        <p:txBody>
          <a:bodyPr/>
          <a:lstStyle/>
          <a:p>
            <a:fld id="{C8312F43-7CF5-4A74-AD22-A3953FB4FA90}" type="datetime1">
              <a:rPr lang="en-US" smtClean="0"/>
              <a:t>5/26/2023</a:t>
            </a:fld>
            <a:endParaRPr lang="en-US"/>
          </a:p>
        </p:txBody>
      </p:sp>
      <p:sp>
        <p:nvSpPr>
          <p:cNvPr id="6" name="Footer Placeholder 5">
            <a:extLst>
              <a:ext uri="{FF2B5EF4-FFF2-40B4-BE49-F238E27FC236}">
                <a16:creationId xmlns:a16="http://schemas.microsoft.com/office/drawing/2014/main" id="{3E9AA6E4-27CD-8218-8F86-AEE24DDB4F63}"/>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B3877DF-AE89-BAE3-13F9-D6C551CE1A8F}"/>
              </a:ext>
            </a:extLst>
          </p:cNvPr>
          <p:cNvSpPr>
            <a:spLocks noGrp="1"/>
          </p:cNvSpPr>
          <p:nvPr>
            <p:ph type="sldNum" sz="quarter" idx="12"/>
          </p:nvPr>
        </p:nvSpPr>
        <p:spPr/>
        <p:txBody>
          <a:bodyPr/>
          <a:lstStyle/>
          <a:p>
            <a:fld id="{998FC6E2-3800-4EB0-A18D-3856D6660061}" type="slidenum">
              <a:rPr lang="en-US" smtClean="0"/>
              <a:t>‹#›</a:t>
            </a:fld>
            <a:endParaRPr lang="en-US"/>
          </a:p>
        </p:txBody>
      </p:sp>
    </p:spTree>
    <p:extLst>
      <p:ext uri="{BB962C8B-B14F-4D97-AF65-F5344CB8AC3E}">
        <p14:creationId xmlns:p14="http://schemas.microsoft.com/office/powerpoint/2010/main" val="294493403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EB872B49-4607-B465-0B65-BB1C4BC70E45}"/>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29D5EE5B-6A5A-D8A9-FE62-0FE696D3CE3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05FEC14D-6B25-0D87-2EAF-489E0773FAC6}"/>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3F4DEA73-4444-4A5E-A27D-6F1F65BCA5D3}" type="datetime1">
              <a:rPr lang="en-US" smtClean="0"/>
              <a:t>5/26/2023</a:t>
            </a:fld>
            <a:endParaRPr lang="en-US"/>
          </a:p>
        </p:txBody>
      </p:sp>
      <p:sp>
        <p:nvSpPr>
          <p:cNvPr id="5" name="Footer Placeholder 4">
            <a:extLst>
              <a:ext uri="{FF2B5EF4-FFF2-40B4-BE49-F238E27FC236}">
                <a16:creationId xmlns:a16="http://schemas.microsoft.com/office/drawing/2014/main" id="{7C130F6E-9B54-A412-47E8-312C5B28497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54A877E2-444F-28DA-F6D1-4A2CE4E0F4D2}"/>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98FC6E2-3800-4EB0-A18D-3856D6660061}" type="slidenum">
              <a:rPr lang="en-US" smtClean="0"/>
              <a:t>‹#›</a:t>
            </a:fld>
            <a:endParaRPr lang="en-US"/>
          </a:p>
        </p:txBody>
      </p:sp>
    </p:spTree>
    <p:extLst>
      <p:ext uri="{BB962C8B-B14F-4D97-AF65-F5344CB8AC3E}">
        <p14:creationId xmlns:p14="http://schemas.microsoft.com/office/powerpoint/2010/main" val="76172535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png"/><Relationship Id="rId5" Type="http://schemas.openxmlformats.org/officeDocument/2006/relationships/hyperlink" Target="mailto:qing.li2@uclagary.ca" TargetMode="External"/><Relationship Id="rId4" Type="http://schemas.openxmlformats.org/officeDocument/2006/relationships/image" Target="../media/image1.png"/></Relationships>
</file>

<file path=ppt/slides/_rels/slide10.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png"/><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jpg"/><Relationship Id="rId7" Type="http://schemas.openxmlformats.org/officeDocument/2006/relationships/image" Target="../media/image15.svg"/><Relationship Id="rId2" Type="http://schemas.openxmlformats.org/officeDocument/2006/relationships/notesSlide" Target="../notesSlides/notesSlide5.xml"/><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2.png"/><Relationship Id="rId4" Type="http://schemas.openxmlformats.org/officeDocument/2006/relationships/hyperlink" Target="https://www.quoteinspector.com/images/credit/credit-score-720/" TargetMode="External"/></Relationships>
</file>

<file path=ppt/slides/_rels/slide13.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5.sv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6.png"/><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5.sv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7.png"/><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5.sv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8.png"/><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hyperlink" Target="https://www.quoteinspector.com/images/credit/credit-score-720/" TargetMode="External"/><Relationship Id="rId7" Type="http://schemas.openxmlformats.org/officeDocument/2006/relationships/image" Target="../media/image15.svg"/><Relationship Id="rId2" Type="http://schemas.openxmlformats.org/officeDocument/2006/relationships/image" Target="../media/image13.jpg"/><Relationship Id="rId1" Type="http://schemas.openxmlformats.org/officeDocument/2006/relationships/slideLayout" Target="../slideLayouts/slideLayout2.xml"/><Relationship Id="rId6" Type="http://schemas.openxmlformats.org/officeDocument/2006/relationships/image" Target="../media/image14.png"/><Relationship Id="rId5" Type="http://schemas.openxmlformats.org/officeDocument/2006/relationships/image" Target="../media/image19.png"/><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8" Type="http://schemas.openxmlformats.org/officeDocument/2006/relationships/image" Target="../media/image20.png"/><Relationship Id="rId3" Type="http://schemas.openxmlformats.org/officeDocument/2006/relationships/hyperlink" Target="https://www.quoteinspector.com/images/credit/credit-score-720/" TargetMode="External"/><Relationship Id="rId12" Type="http://schemas.openxmlformats.org/officeDocument/2006/relationships/image" Target="../media/image15.svg"/><Relationship Id="rId2" Type="http://schemas.openxmlformats.org/officeDocument/2006/relationships/image" Target="../media/image13.jpg"/><Relationship Id="rId1" Type="http://schemas.openxmlformats.org/officeDocument/2006/relationships/slideLayout" Target="../slideLayouts/slideLayout2.xml"/><Relationship Id="rId11" Type="http://schemas.openxmlformats.org/officeDocument/2006/relationships/image" Target="../media/image14.png"/><Relationship Id="rId10" Type="http://schemas.openxmlformats.org/officeDocument/2006/relationships/image" Target="../media/image22.png"/><Relationship Id="rId4" Type="http://schemas.openxmlformats.org/officeDocument/2006/relationships/image" Target="../media/image2.png"/><Relationship Id="rId9" Type="http://schemas.openxmlformats.org/officeDocument/2006/relationships/image" Target="../media/image21.png"/></Relationships>
</file>

<file path=ppt/slides/_rels/slide18.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5.svg"/><Relationship Id="rId4" Type="http://schemas.openxmlformats.org/officeDocument/2006/relationships/image" Target="../media/image14.png"/></Relationships>
</file>

<file path=ppt/slides/_rels/slide19.xml.rels><?xml version="1.0" encoding="UTF-8" standalone="yes"?>
<Relationships xmlns="http://schemas.openxmlformats.org/package/2006/relationships"><Relationship Id="rId8" Type="http://schemas.openxmlformats.org/officeDocument/2006/relationships/image" Target="../media/image15.svg"/><Relationship Id="rId3" Type="http://schemas.openxmlformats.org/officeDocument/2006/relationships/image" Target="../media/image2.png"/><Relationship Id="rId7" Type="http://schemas.openxmlformats.org/officeDocument/2006/relationships/image" Target="../media/image14.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 Id="rId9" Type="http://schemas.openxmlformats.org/officeDocument/2006/relationships/image" Target="../media/image26.png"/></Relationships>
</file>

<file path=ppt/slides/_rels/slide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28.pn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15.svg"/><Relationship Id="rId4" Type="http://schemas.openxmlformats.org/officeDocument/2006/relationships/image" Target="../media/image14.png"/></Relationships>
</file>

<file path=ppt/slides/_rels/slide2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image" Target="../media/image15.sv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7" Type="http://schemas.openxmlformats.org/officeDocument/2006/relationships/image" Target="../media/image33.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15.sv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4.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svg"/><Relationship Id="rId4" Type="http://schemas.openxmlformats.org/officeDocument/2006/relationships/image" Target="../media/image14.png"/></Relationships>
</file>

<file path=ppt/slides/_rels/slide24.xml.rels><?xml version="1.0" encoding="UTF-8" standalone="yes"?>
<Relationships xmlns="http://schemas.openxmlformats.org/package/2006/relationships"><Relationship Id="rId8" Type="http://schemas.openxmlformats.org/officeDocument/2006/relationships/diagramQuickStyle" Target="../diagrams/quickStyle1.xml"/><Relationship Id="rId13" Type="http://schemas.openxmlformats.org/officeDocument/2006/relationships/diagramQuickStyle" Target="../diagrams/quickStyle2.xml"/><Relationship Id="rId3" Type="http://schemas.openxmlformats.org/officeDocument/2006/relationships/image" Target="../media/image2.png"/><Relationship Id="rId7" Type="http://schemas.openxmlformats.org/officeDocument/2006/relationships/diagramLayout" Target="../diagrams/layout1.xml"/><Relationship Id="rId12" Type="http://schemas.openxmlformats.org/officeDocument/2006/relationships/diagramLayout" Target="../diagrams/layout2.xml"/><Relationship Id="rId2" Type="http://schemas.openxmlformats.org/officeDocument/2006/relationships/notesSlide" Target="../notesSlides/notesSlide10.xml"/><Relationship Id="rId1" Type="http://schemas.openxmlformats.org/officeDocument/2006/relationships/slideLayout" Target="../slideLayouts/slideLayout2.xml"/><Relationship Id="rId6" Type="http://schemas.openxmlformats.org/officeDocument/2006/relationships/diagramData" Target="../diagrams/data1.xml"/><Relationship Id="rId11" Type="http://schemas.openxmlformats.org/officeDocument/2006/relationships/diagramData" Target="../diagrams/data2.xml"/><Relationship Id="rId5" Type="http://schemas.openxmlformats.org/officeDocument/2006/relationships/image" Target="../media/image15.svg"/><Relationship Id="rId15" Type="http://schemas.microsoft.com/office/2007/relationships/diagramDrawing" Target="../diagrams/drawing2.xml"/><Relationship Id="rId10" Type="http://schemas.microsoft.com/office/2007/relationships/diagramDrawing" Target="../diagrams/drawing1.xml"/><Relationship Id="rId4" Type="http://schemas.openxmlformats.org/officeDocument/2006/relationships/image" Target="../media/image14.png"/><Relationship Id="rId9" Type="http://schemas.openxmlformats.org/officeDocument/2006/relationships/diagramColors" Target="../diagrams/colors1.xml"/><Relationship Id="rId14" Type="http://schemas.openxmlformats.org/officeDocument/2006/relationships/diagramColors" Target="../diagrams/colors2.xml"/></Relationships>
</file>

<file path=ppt/slides/_rels/slide25.xml.rels><?xml version="1.0" encoding="UTF-8" standalone="yes"?>
<Relationships xmlns="http://schemas.openxmlformats.org/package/2006/relationships"><Relationship Id="rId3" Type="http://schemas.openxmlformats.org/officeDocument/2006/relationships/image" Target="../media/image160.png"/><Relationship Id="rId2" Type="http://schemas.openxmlformats.org/officeDocument/2006/relationships/notesSlide" Target="../notesSlides/notesSlide1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2.png"/><Relationship Id="rId4" Type="http://schemas.openxmlformats.org/officeDocument/2006/relationships/image" Target="../media/image170.png"/></Relationships>
</file>

<file path=ppt/slides/_rels/slide26.xml.rels><?xml version="1.0" encoding="UTF-8" standalone="yes"?>
<Relationships xmlns="http://schemas.openxmlformats.org/package/2006/relationships"><Relationship Id="rId8" Type="http://schemas.openxmlformats.org/officeDocument/2006/relationships/image" Target="../media/image40.png"/><Relationship Id="rId3" Type="http://schemas.openxmlformats.org/officeDocument/2006/relationships/image" Target="../media/image190.png"/><Relationship Id="rId7" Type="http://schemas.openxmlformats.org/officeDocument/2006/relationships/image" Target="../media/image2.png"/><Relationship Id="rId2" Type="http://schemas.openxmlformats.org/officeDocument/2006/relationships/image" Target="../media/image36.png"/><Relationship Id="rId1" Type="http://schemas.openxmlformats.org/officeDocument/2006/relationships/slideLayout" Target="../slideLayouts/slideLayout2.xml"/><Relationship Id="rId6" Type="http://schemas.openxmlformats.org/officeDocument/2006/relationships/image" Target="../media/image39.png"/><Relationship Id="rId5" Type="http://schemas.openxmlformats.org/officeDocument/2006/relationships/image" Target="../media/image38.png"/><Relationship Id="rId4" Type="http://schemas.openxmlformats.org/officeDocument/2006/relationships/image" Target="../media/image37.png"/><Relationship Id="rId9" Type="http://schemas.openxmlformats.org/officeDocument/2006/relationships/image" Target="../media/image280.png"/></Relationships>
</file>

<file path=ppt/slides/_rels/slide27.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image" Target="../media/image41.png"/><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8.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5.png"/></Relationships>
</file>

<file path=ppt/slides/_rels/slide2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image" Target="../media/image46.png"/><Relationship Id="rId1" Type="http://schemas.openxmlformats.org/officeDocument/2006/relationships/slideLayout" Target="../slideLayouts/slideLayout2.xml"/><Relationship Id="rId5" Type="http://schemas.openxmlformats.org/officeDocument/2006/relationships/image" Target="../media/image49.png"/><Relationship Id="rId4" Type="http://schemas.openxmlformats.org/officeDocument/2006/relationships/image" Target="../media/image48.png"/></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80.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50.jpeg"/><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3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55.png"/><Relationship Id="rId2" Type="http://schemas.openxmlformats.org/officeDocument/2006/relationships/image" Target="../media/image50.jpeg"/><Relationship Id="rId1" Type="http://schemas.openxmlformats.org/officeDocument/2006/relationships/slideLayout" Target="../slideLayouts/slideLayout2.xml"/><Relationship Id="rId6" Type="http://schemas.openxmlformats.org/officeDocument/2006/relationships/image" Target="../media/image54.png"/><Relationship Id="rId5" Type="http://schemas.openxmlformats.org/officeDocument/2006/relationships/image" Target="../media/image53.png"/><Relationship Id="rId4" Type="http://schemas.openxmlformats.org/officeDocument/2006/relationships/image" Target="../media/image52.png"/></Relationships>
</file>

<file path=ppt/slides/_rels/slide34.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2.xml"/><Relationship Id="rId1" Type="http://schemas.openxmlformats.org/officeDocument/2006/relationships/slideLayout" Target="../slideLayouts/slideLayout2.xml"/><Relationship Id="rId6" Type="http://schemas.openxmlformats.org/officeDocument/2006/relationships/image" Target="../media/image57.png"/><Relationship Id="rId5" Type="http://schemas.openxmlformats.org/officeDocument/2006/relationships/image" Target="../media/image56.png"/><Relationship Id="rId4" Type="http://schemas.openxmlformats.org/officeDocument/2006/relationships/image" Target="../media/image2.png"/></Relationships>
</file>

<file path=ppt/slides/_rels/slide3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8" Type="http://schemas.openxmlformats.org/officeDocument/2006/relationships/image" Target="../media/image63.png"/><Relationship Id="rId13" Type="http://schemas.openxmlformats.org/officeDocument/2006/relationships/image" Target="../media/image68.png"/><Relationship Id="rId3" Type="http://schemas.openxmlformats.org/officeDocument/2006/relationships/image" Target="../media/image2.png"/><Relationship Id="rId7" Type="http://schemas.openxmlformats.org/officeDocument/2006/relationships/image" Target="../media/image62.png"/><Relationship Id="rId12" Type="http://schemas.openxmlformats.org/officeDocument/2006/relationships/image" Target="../media/image67.png"/><Relationship Id="rId17" Type="http://schemas.openxmlformats.org/officeDocument/2006/relationships/image" Target="../media/image69.png"/><Relationship Id="rId2" Type="http://schemas.openxmlformats.org/officeDocument/2006/relationships/notesSlide" Target="../notesSlides/notesSlide15.xml"/><Relationship Id="rId16" Type="http://schemas.openxmlformats.org/officeDocument/2006/relationships/image" Target="../media/image65.png"/><Relationship Id="rId1" Type="http://schemas.openxmlformats.org/officeDocument/2006/relationships/slideLayout" Target="../slideLayouts/slideLayout2.xml"/><Relationship Id="rId11" Type="http://schemas.openxmlformats.org/officeDocument/2006/relationships/image" Target="../media/image66.png"/><Relationship Id="rId15" Type="http://schemas.openxmlformats.org/officeDocument/2006/relationships/image" Target="../media/image61.tiff"/><Relationship Id="rId4" Type="http://schemas.openxmlformats.org/officeDocument/2006/relationships/image" Target="../media/image59.tiff"/><Relationship Id="rId9" Type="http://schemas.openxmlformats.org/officeDocument/2006/relationships/image" Target="../media/image64.png"/><Relationship Id="rId14" Type="http://schemas.openxmlformats.org/officeDocument/2006/relationships/image" Target="../media/image60.tiff"/></Relationships>
</file>

<file path=ppt/slides/_rels/slide3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9.xml.rels><?xml version="1.0" encoding="UTF-8" standalone="yes"?>
<Relationships xmlns="http://schemas.openxmlformats.org/package/2006/relationships"><Relationship Id="rId8" Type="http://schemas.openxmlformats.org/officeDocument/2006/relationships/image" Target="../media/image75.png"/><Relationship Id="rId3" Type="http://schemas.openxmlformats.org/officeDocument/2006/relationships/image" Target="../media/image2.png"/><Relationship Id="rId7" Type="http://schemas.openxmlformats.org/officeDocument/2006/relationships/image" Target="../media/image74.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73.png"/><Relationship Id="rId5" Type="http://schemas.openxmlformats.org/officeDocument/2006/relationships/image" Target="../media/image72.png"/><Relationship Id="rId4" Type="http://schemas.openxmlformats.org/officeDocument/2006/relationships/image" Target="../media/image71.png"/></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59.tiff"/><Relationship Id="rId5" Type="http://schemas.openxmlformats.org/officeDocument/2006/relationships/image" Target="../media/image77.png"/><Relationship Id="rId4" Type="http://schemas.openxmlformats.org/officeDocument/2006/relationships/image" Target="../media/image76.png"/></Relationships>
</file>

<file path=ppt/slides/_rels/slide41.xml.rels><?xml version="1.0" encoding="UTF-8" standalone="yes"?>
<Relationships xmlns="http://schemas.openxmlformats.org/package/2006/relationships"><Relationship Id="rId8" Type="http://schemas.openxmlformats.org/officeDocument/2006/relationships/image" Target="../media/image82.png"/><Relationship Id="rId3" Type="http://schemas.openxmlformats.org/officeDocument/2006/relationships/image" Target="../media/image2.png"/><Relationship Id="rId7" Type="http://schemas.openxmlformats.org/officeDocument/2006/relationships/image" Target="../media/image81.png"/><Relationship Id="rId2" Type="http://schemas.openxmlformats.org/officeDocument/2006/relationships/notesSlide" Target="../notesSlides/notesSlide19.xml"/><Relationship Id="rId1" Type="http://schemas.openxmlformats.org/officeDocument/2006/relationships/slideLayout" Target="../slideLayouts/slideLayout2.xml"/><Relationship Id="rId6" Type="http://schemas.openxmlformats.org/officeDocument/2006/relationships/image" Target="../media/image80.png"/><Relationship Id="rId5" Type="http://schemas.openxmlformats.org/officeDocument/2006/relationships/image" Target="../media/image79.jpeg"/><Relationship Id="rId4" Type="http://schemas.openxmlformats.org/officeDocument/2006/relationships/image" Target="../media/image78.png"/><Relationship Id="rId9" Type="http://schemas.openxmlformats.org/officeDocument/2006/relationships/image" Target="../media/image83.png"/></Relationships>
</file>

<file path=ppt/slides/_rels/slide42.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89.png"/></Relationships>
</file>

<file path=ppt/slides/_rels/slide47.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1.png"/></Relationships>
</file>

<file path=ppt/slides/_rels/slide48.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image" Target="../media/image2.png"/><Relationship Id="rId1" Type="http://schemas.openxmlformats.org/officeDocument/2006/relationships/slideLayout" Target="../slideLayouts/slideLayout2.xml"/><Relationship Id="rId4" Type="http://schemas.openxmlformats.org/officeDocument/2006/relationships/image" Target="../media/image93.png"/></Relationships>
</file>

<file path=ppt/slides/_rels/slide49.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0.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image" Target="../media/image2.png"/><Relationship Id="rId1" Type="http://schemas.openxmlformats.org/officeDocument/2006/relationships/slideLayout" Target="../slideLayouts/slideLayout2.xml"/><Relationship Id="rId6" Type="http://schemas.openxmlformats.org/officeDocument/2006/relationships/hyperlink" Target="https://www.pngall.com/keys-png/" TargetMode="External"/><Relationship Id="rId5" Type="http://schemas.openxmlformats.org/officeDocument/2006/relationships/image" Target="../media/image96.png"/><Relationship Id="rId4" Type="http://schemas.openxmlformats.org/officeDocument/2006/relationships/image" Target="../media/image95.png"/></Relationships>
</file>

<file path=ppt/slides/_rels/slide51.xml.rels><?xml version="1.0" encoding="UTF-8" standalone="yes"?>
<Relationships xmlns="http://schemas.openxmlformats.org/package/2006/relationships"><Relationship Id="rId3" Type="http://schemas.openxmlformats.org/officeDocument/2006/relationships/image" Target="../media/image98.svg"/><Relationship Id="rId2" Type="http://schemas.openxmlformats.org/officeDocument/2006/relationships/image" Target="../media/image97.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22.xml"/><Relationship Id="rId1" Type="http://schemas.openxmlformats.org/officeDocument/2006/relationships/slideLayout" Target="../slideLayouts/slideLayout2.xml"/><Relationship Id="rId5" Type="http://schemas.openxmlformats.org/officeDocument/2006/relationships/image" Target="../media/image100.png"/><Relationship Id="rId4" Type="http://schemas.openxmlformats.org/officeDocument/2006/relationships/image" Target="../media/image2.png"/></Relationships>
</file>

<file path=ppt/slides/_rels/slide54.xml.rels><?xml version="1.0" encoding="UTF-8" standalone="yes"?>
<Relationships xmlns="http://schemas.openxmlformats.org/package/2006/relationships"><Relationship Id="rId3" Type="http://schemas.openxmlformats.org/officeDocument/2006/relationships/hyperlink" Target="mailto:qing.li2@uclagary.ca" TargetMode="External"/><Relationship Id="rId2" Type="http://schemas.openxmlformats.org/officeDocument/2006/relationships/image" Target="../media/image101.jpe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4.png"/></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image" Target="../media/image6.png"/><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Video 4" descr="Different Hand Drawn Graphs">
            <a:extLst>
              <a:ext uri="{FF2B5EF4-FFF2-40B4-BE49-F238E27FC236}">
                <a16:creationId xmlns:a16="http://schemas.microsoft.com/office/drawing/2014/main" id="{B2F6B4BD-7AEF-F941-883D-F062142AE165}"/>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3047" y="10"/>
            <a:ext cx="12191999" cy="6857990"/>
          </a:xfrm>
          <a:prstGeom prst="rect">
            <a:avLst/>
          </a:prstGeom>
        </p:spPr>
      </p:pic>
      <p:sp>
        <p:nvSpPr>
          <p:cNvPr id="2" name="Title 1">
            <a:extLst>
              <a:ext uri="{FF2B5EF4-FFF2-40B4-BE49-F238E27FC236}">
                <a16:creationId xmlns:a16="http://schemas.microsoft.com/office/drawing/2014/main" id="{8219A279-D82B-DE5A-AB21-DC54771FCA65}"/>
              </a:ext>
            </a:extLst>
          </p:cNvPr>
          <p:cNvSpPr>
            <a:spLocks noGrp="1"/>
          </p:cNvSpPr>
          <p:nvPr>
            <p:ph type="ctrTitle"/>
          </p:nvPr>
        </p:nvSpPr>
        <p:spPr>
          <a:xfrm>
            <a:off x="1097280" y="325550"/>
            <a:ext cx="10058400" cy="3332050"/>
          </a:xfrm>
          <a:effectLst>
            <a:outerShdw blurRad="50800" dist="38100" dir="2700000" algn="tl" rotWithShape="0">
              <a:prstClr val="black">
                <a:alpha val="40000"/>
              </a:prstClr>
            </a:outerShdw>
          </a:effectLst>
        </p:spPr>
        <p:txBody>
          <a:bodyPr>
            <a:normAutofit/>
          </a:bodyPr>
          <a:lstStyle/>
          <a:p>
            <a:r>
              <a:rPr lang="en-US" sz="5200" dirty="0">
                <a:solidFill>
                  <a:srgbClr val="FFFFFF"/>
                </a:solidFill>
              </a:rPr>
              <a:t>Statistical Modelling with Data</a:t>
            </a:r>
          </a:p>
        </p:txBody>
      </p:sp>
      <p:sp>
        <p:nvSpPr>
          <p:cNvPr id="3" name="Subtitle 2">
            <a:extLst>
              <a:ext uri="{FF2B5EF4-FFF2-40B4-BE49-F238E27FC236}">
                <a16:creationId xmlns:a16="http://schemas.microsoft.com/office/drawing/2014/main" id="{019CDD0E-FAFB-0368-ACC3-9295F7A9ADF1}"/>
              </a:ext>
            </a:extLst>
          </p:cNvPr>
          <p:cNvSpPr>
            <a:spLocks noGrp="1"/>
          </p:cNvSpPr>
          <p:nvPr>
            <p:ph type="subTitle" idx="1"/>
          </p:nvPr>
        </p:nvSpPr>
        <p:spPr>
          <a:xfrm>
            <a:off x="1097280" y="3629232"/>
            <a:ext cx="10058400" cy="1740516"/>
          </a:xfrm>
          <a:effectLst>
            <a:outerShdw blurRad="50800" dist="38100" dir="2700000" algn="tl" rotWithShape="0">
              <a:prstClr val="black">
                <a:alpha val="40000"/>
              </a:prstClr>
            </a:outerShdw>
          </a:effectLst>
        </p:spPr>
        <p:txBody>
          <a:bodyPr>
            <a:normAutofit fontScale="85000" lnSpcReduction="20000"/>
          </a:bodyPr>
          <a:lstStyle/>
          <a:p>
            <a:r>
              <a:rPr lang="en-US" dirty="0">
                <a:solidFill>
                  <a:schemeClr val="bg1"/>
                </a:solidFill>
              </a:rPr>
              <a:t>May 23 – June 02, 2023</a:t>
            </a:r>
          </a:p>
          <a:p>
            <a:r>
              <a:rPr lang="en-US" dirty="0">
                <a:solidFill>
                  <a:schemeClr val="bg1"/>
                </a:solidFill>
              </a:rPr>
              <a:t>Instructor: Qing (Leah) Li, Ph.D. Candidate at Cumming School of Medicine</a:t>
            </a:r>
          </a:p>
          <a:p>
            <a:r>
              <a:rPr lang="en-CA" sz="2500" dirty="0">
                <a:solidFill>
                  <a:schemeClr val="bg1"/>
                </a:solidFill>
                <a:hlinkClick r:id="rId5">
                  <a:extLst>
                    <a:ext uri="{A12FA001-AC4F-418D-AE19-62706E023703}">
                      <ahyp:hlinkClr xmlns:ahyp="http://schemas.microsoft.com/office/drawing/2018/hyperlinkcolor" val="tx"/>
                    </a:ext>
                  </a:extLst>
                </a:hlinkClick>
              </a:rPr>
              <a:t>qing.li2@uclagary.ca</a:t>
            </a:r>
            <a:endParaRPr lang="en-CA" sz="2500" dirty="0">
              <a:solidFill>
                <a:schemeClr val="bg1"/>
              </a:solidFill>
            </a:endParaRPr>
          </a:p>
          <a:p>
            <a:r>
              <a:rPr lang="en-CA" sz="2500" dirty="0">
                <a:solidFill>
                  <a:schemeClr val="bg1"/>
                </a:solidFill>
              </a:rPr>
              <a:t>Thank you Dr. Thuntida Ngamkham for contributing the contents</a:t>
            </a:r>
          </a:p>
          <a:p>
            <a:r>
              <a:rPr lang="en-CA" sz="2500" dirty="0">
                <a:solidFill>
                  <a:schemeClr val="bg1"/>
                </a:solidFill>
              </a:rPr>
              <a:t>Thank you Dr. Qingrun Zhang and Dr. Quan Long for contributing some slides</a:t>
            </a:r>
            <a:endParaRPr lang="en-US" sz="2500" dirty="0">
              <a:solidFill>
                <a:schemeClr val="bg1"/>
              </a:solidFill>
            </a:endParaRPr>
          </a:p>
        </p:txBody>
      </p:sp>
      <p:pic>
        <p:nvPicPr>
          <p:cNvPr id="4" name="Picture 3" descr="Shape&#10;&#10;Description automatically generated with medium confidence">
            <a:extLst>
              <a:ext uri="{FF2B5EF4-FFF2-40B4-BE49-F238E27FC236}">
                <a16:creationId xmlns:a16="http://schemas.microsoft.com/office/drawing/2014/main" id="{085D839F-28EB-CBAA-399F-10CD0DF835F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0C4D7818-136E-C44C-1429-45129EB91A5F}"/>
              </a:ext>
            </a:extLst>
          </p:cNvPr>
          <p:cNvSpPr>
            <a:spLocks noGrp="1"/>
          </p:cNvSpPr>
          <p:nvPr>
            <p:ph type="sldNum" sz="quarter" idx="12"/>
          </p:nvPr>
        </p:nvSpPr>
        <p:spPr/>
        <p:txBody>
          <a:bodyPr/>
          <a:lstStyle/>
          <a:p>
            <a:fld id="{998FC6E2-3800-4EB0-A18D-3856D6660061}" type="slidenum">
              <a:rPr lang="en-US" smtClean="0"/>
              <a:t>1</a:t>
            </a:fld>
            <a:endParaRPr lang="en-US" dirty="0"/>
          </a:p>
        </p:txBody>
      </p:sp>
    </p:spTree>
    <p:extLst>
      <p:ext uri="{BB962C8B-B14F-4D97-AF65-F5344CB8AC3E}">
        <p14:creationId xmlns:p14="http://schemas.microsoft.com/office/powerpoint/2010/main" val="38997073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7960" fill="hold"/>
                                        <p:tgtEl>
                                          <p:spTgt spid="5"/>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5"/>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5"/>
                                        </p:tgtEl>
                                      </p:cBhvr>
                                    </p:cmd>
                                  </p:childTnLst>
                                </p:cTn>
                              </p:par>
                            </p:childTnLst>
                          </p:cTn>
                        </p:par>
                      </p:childTnLst>
                    </p:cTn>
                  </p:par>
                </p:childTnLst>
              </p:cTn>
              <p:nextCondLst>
                <p:cond evt="onClick" delay="0">
                  <p:tgtEl>
                    <p:spTgt spid="5"/>
                  </p:tgtEl>
                </p:cond>
              </p:nextCondLst>
            </p:seq>
            <p:video>
              <p:cMediaNode mute="1">
                <p:cTn id="12" repeatCount="indefinite" fill="hold" display="0">
                  <p:stCondLst>
                    <p:cond delay="indefinite"/>
                  </p:stCondLst>
                </p:cTn>
                <p:tgtEl>
                  <p:spTgt spid="5"/>
                </p:tgtEl>
              </p:cMediaNode>
            </p:vide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2B760C-623B-4A34-B75F-C7B844D9F0F6}"/>
              </a:ext>
            </a:extLst>
          </p:cNvPr>
          <p:cNvSpPr>
            <a:spLocks noGrp="1"/>
          </p:cNvSpPr>
          <p:nvPr>
            <p:ph type="sldNum" sz="quarter" idx="12"/>
          </p:nvPr>
        </p:nvSpPr>
        <p:spPr/>
        <p:txBody>
          <a:bodyPr/>
          <a:lstStyle/>
          <a:p>
            <a:fld id="{5C35FCF4-C3EF-BD43-82E0-05BC237DAD2A}" type="slidenum">
              <a:rPr lang="en-US" smtClean="0"/>
              <a:pPr/>
              <a:t>10</a:t>
            </a:fld>
            <a:endParaRPr lang="en-US" dirty="0"/>
          </a:p>
        </p:txBody>
      </p:sp>
      <p:pic>
        <p:nvPicPr>
          <p:cNvPr id="2" name="Picture 1" descr="Shape&#10;&#10;Description automatically generated with medium confidence">
            <a:extLst>
              <a:ext uri="{FF2B5EF4-FFF2-40B4-BE49-F238E27FC236}">
                <a16:creationId xmlns:a16="http://schemas.microsoft.com/office/drawing/2014/main" id="{34AE1CEE-457F-A4C7-FF0D-0DAA764217B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4" name="Picture 3">
            <a:extLst>
              <a:ext uri="{FF2B5EF4-FFF2-40B4-BE49-F238E27FC236}">
                <a16:creationId xmlns:a16="http://schemas.microsoft.com/office/drawing/2014/main" id="{D2E086E8-2F0D-28B3-28BD-B82F4B45E37D}"/>
              </a:ext>
            </a:extLst>
          </p:cNvPr>
          <p:cNvPicPr>
            <a:picLocks noChangeAspect="1"/>
          </p:cNvPicPr>
          <p:nvPr/>
        </p:nvPicPr>
        <p:blipFill>
          <a:blip r:embed="rId3"/>
          <a:stretch>
            <a:fillRect/>
          </a:stretch>
        </p:blipFill>
        <p:spPr>
          <a:xfrm>
            <a:off x="838200" y="2038277"/>
            <a:ext cx="7199229" cy="3970483"/>
          </a:xfrm>
          <a:prstGeom prst="rect">
            <a:avLst/>
          </a:prstGeom>
        </p:spPr>
      </p:pic>
      <p:sp>
        <p:nvSpPr>
          <p:cNvPr id="5" name="Title 1">
            <a:extLst>
              <a:ext uri="{FF2B5EF4-FFF2-40B4-BE49-F238E27FC236}">
                <a16:creationId xmlns:a16="http://schemas.microsoft.com/office/drawing/2014/main" id="{6419E513-0EEF-77BD-965A-ED2380362487}"/>
              </a:ext>
            </a:extLst>
          </p:cNvPr>
          <p:cNvSpPr>
            <a:spLocks noGrp="1"/>
          </p:cNvSpPr>
          <p:nvPr>
            <p:ph type="title"/>
          </p:nvPr>
        </p:nvSpPr>
        <p:spPr>
          <a:xfrm>
            <a:off x="838200" y="365125"/>
            <a:ext cx="10515600" cy="1325563"/>
          </a:xfrm>
        </p:spPr>
        <p:txBody>
          <a:bodyPr>
            <a:noAutofit/>
          </a:bodyPr>
          <a:lstStyle/>
          <a:p>
            <a:r>
              <a:rPr lang="en-US" sz="3600" dirty="0">
                <a:solidFill>
                  <a:srgbClr val="0070C0"/>
                </a:solidFill>
                <a:latin typeface="+mj-lt"/>
              </a:rPr>
              <a:t>Interaction Effect in Multiple Regression with both Quantitative and Qualitative (Dummy) Variable models </a:t>
            </a:r>
            <a:endParaRPr lang="en-US" sz="3600" dirty="0"/>
          </a:p>
        </p:txBody>
      </p:sp>
    </p:spTree>
    <p:extLst>
      <p:ext uri="{BB962C8B-B14F-4D97-AF65-F5344CB8AC3E}">
        <p14:creationId xmlns:p14="http://schemas.microsoft.com/office/powerpoint/2010/main" val="112626655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2B760C-623B-4A34-B75F-C7B844D9F0F6}"/>
              </a:ext>
            </a:extLst>
          </p:cNvPr>
          <p:cNvSpPr>
            <a:spLocks noGrp="1"/>
          </p:cNvSpPr>
          <p:nvPr>
            <p:ph type="sldNum" sz="quarter" idx="12"/>
          </p:nvPr>
        </p:nvSpPr>
        <p:spPr/>
        <p:txBody>
          <a:bodyPr/>
          <a:lstStyle/>
          <a:p>
            <a:fld id="{5C35FCF4-C3EF-BD43-82E0-05BC237DAD2A}" type="slidenum">
              <a:rPr lang="en-US" smtClean="0"/>
              <a:pPr/>
              <a:t>11</a:t>
            </a:fld>
            <a:endParaRPr lang="en-US" dirty="0"/>
          </a:p>
        </p:txBody>
      </p:sp>
      <p:pic>
        <p:nvPicPr>
          <p:cNvPr id="4" name="Picture 3">
            <a:extLst>
              <a:ext uri="{FF2B5EF4-FFF2-40B4-BE49-F238E27FC236}">
                <a16:creationId xmlns:a16="http://schemas.microsoft.com/office/drawing/2014/main" id="{735C184E-0AF0-FA2C-EC2B-B477C2488B5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17036" y="1516024"/>
            <a:ext cx="6111351" cy="3358987"/>
          </a:xfrm>
          <a:prstGeom prst="rect">
            <a:avLst/>
          </a:prstGeom>
        </p:spPr>
      </p:pic>
      <p:pic>
        <p:nvPicPr>
          <p:cNvPr id="8" name="Picture 7">
            <a:extLst>
              <a:ext uri="{FF2B5EF4-FFF2-40B4-BE49-F238E27FC236}">
                <a16:creationId xmlns:a16="http://schemas.microsoft.com/office/drawing/2014/main" id="{4EFAFD4D-358A-7158-71C6-919F7127328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047472" y="1516024"/>
            <a:ext cx="2990500" cy="3832724"/>
          </a:xfrm>
          <a:prstGeom prst="rect">
            <a:avLst/>
          </a:prstGeom>
        </p:spPr>
      </p:pic>
      <p:pic>
        <p:nvPicPr>
          <p:cNvPr id="2" name="Picture 1" descr="Shape&#10;&#10;Description automatically generated with medium confidence">
            <a:extLst>
              <a:ext uri="{FF2B5EF4-FFF2-40B4-BE49-F238E27FC236}">
                <a16:creationId xmlns:a16="http://schemas.microsoft.com/office/drawing/2014/main" id="{B69356BE-08CD-495C-5187-6F7AFC705E2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7" name="Picture 16">
            <a:extLst>
              <a:ext uri="{FF2B5EF4-FFF2-40B4-BE49-F238E27FC236}">
                <a16:creationId xmlns:a16="http://schemas.microsoft.com/office/drawing/2014/main" id="{5B042DB5-1181-C16E-DDB8-0BD395E73054}"/>
              </a:ext>
            </a:extLst>
          </p:cNvPr>
          <p:cNvPicPr>
            <a:picLocks noChangeAspect="1"/>
          </p:cNvPicPr>
          <p:nvPr/>
        </p:nvPicPr>
        <p:blipFill>
          <a:blip r:embed="rId5"/>
          <a:stretch>
            <a:fillRect/>
          </a:stretch>
        </p:blipFill>
        <p:spPr>
          <a:xfrm>
            <a:off x="1017302" y="5007363"/>
            <a:ext cx="8497036" cy="1623201"/>
          </a:xfrm>
          <a:prstGeom prst="rect">
            <a:avLst/>
          </a:prstGeom>
        </p:spPr>
      </p:pic>
      <p:sp>
        <p:nvSpPr>
          <p:cNvPr id="5" name="Title 1">
            <a:extLst>
              <a:ext uri="{FF2B5EF4-FFF2-40B4-BE49-F238E27FC236}">
                <a16:creationId xmlns:a16="http://schemas.microsoft.com/office/drawing/2014/main" id="{2D1B7B3D-4556-8B3E-0798-5A6BA17F6AEC}"/>
              </a:ext>
            </a:extLst>
          </p:cNvPr>
          <p:cNvSpPr>
            <a:spLocks noGrp="1"/>
          </p:cNvSpPr>
          <p:nvPr>
            <p:ph type="title"/>
          </p:nvPr>
        </p:nvSpPr>
        <p:spPr>
          <a:xfrm>
            <a:off x="838200" y="365125"/>
            <a:ext cx="10515600" cy="1325563"/>
          </a:xfrm>
        </p:spPr>
        <p:txBody>
          <a:bodyPr>
            <a:noAutofit/>
          </a:bodyPr>
          <a:lstStyle/>
          <a:p>
            <a:r>
              <a:rPr lang="en-US" sz="3600" dirty="0">
                <a:solidFill>
                  <a:srgbClr val="0070C0"/>
                </a:solidFill>
                <a:latin typeface="+mj-lt"/>
              </a:rPr>
              <a:t>Interaction Effect in Multiple Regression with both Quantitative and Qualitative (Dummy) Variable models </a:t>
            </a:r>
            <a:endParaRPr lang="en-US" sz="3600" dirty="0"/>
          </a:p>
        </p:txBody>
      </p:sp>
    </p:spTree>
    <p:extLst>
      <p:ext uri="{BB962C8B-B14F-4D97-AF65-F5344CB8AC3E}">
        <p14:creationId xmlns:p14="http://schemas.microsoft.com/office/powerpoint/2010/main" val="280296371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3">
            <a:extLst>
              <a:ext uri="{28A0092B-C50C-407E-A947-70E740481C1C}">
                <a14:useLocalDpi xmlns:a14="http://schemas.microsoft.com/office/drawing/2010/main" val="0"/>
              </a:ext>
              <a:ext uri="{837473B0-CC2E-450A-ABE3-18F120FF3D39}">
                <a1611:picAttrSrcUrl xmlns:a1611="http://schemas.microsoft.com/office/drawing/2016/11/main" r:id="rId4"/>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12"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12</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0" name="TextBox 19">
            <a:extLst>
              <a:ext uri="{FF2B5EF4-FFF2-40B4-BE49-F238E27FC236}">
                <a16:creationId xmlns:a16="http://schemas.microsoft.com/office/drawing/2014/main" id="{7E974BC5-0E76-52C8-91B0-4B834423DE83}"/>
              </a:ext>
            </a:extLst>
          </p:cNvPr>
          <p:cNvSpPr txBox="1"/>
          <p:nvPr/>
        </p:nvSpPr>
        <p:spPr>
          <a:xfrm>
            <a:off x="5987845" y="2110150"/>
            <a:ext cx="6187779" cy="2308324"/>
          </a:xfrm>
          <a:prstGeom prst="rect">
            <a:avLst/>
          </a:prstGeom>
          <a:noFill/>
        </p:spPr>
        <p:txBody>
          <a:bodyPr wrap="square">
            <a:spAutoFit/>
          </a:bodyPr>
          <a:lstStyle/>
          <a:p>
            <a:r>
              <a:rPr lang="en-US" sz="1800" b="0" i="0" u="none" strike="noStrike" baseline="0" dirty="0">
                <a:solidFill>
                  <a:srgbClr val="000000"/>
                </a:solidFill>
                <a:latin typeface="Calibri" panose="020F0502020204030204" pitchFamily="34" charset="0"/>
              </a:rPr>
              <a:t>From the credit card example, use the </a:t>
            </a:r>
            <a:r>
              <a:rPr lang="en-US" sz="1800" b="0" i="0" u="none" strike="noStrike" baseline="0" dirty="0" err="1">
                <a:solidFill>
                  <a:srgbClr val="000000"/>
                </a:solidFill>
                <a:latin typeface="Calibri" panose="020F0502020204030204" pitchFamily="34" charset="0"/>
              </a:rPr>
              <a:t>lm</a:t>
            </a:r>
            <a:r>
              <a:rPr lang="en-US" sz="1800" b="0" i="0" u="none" strike="noStrike" baseline="0" dirty="0">
                <a:solidFill>
                  <a:srgbClr val="000000"/>
                </a:solidFill>
                <a:latin typeface="Calibri" panose="020F0502020204030204" pitchFamily="34" charset="0"/>
              </a:rPr>
              <a:t>() function to perform the best-fit model. How would you interpret the regression coefficients (if possible)? Would you recommend this model for predictive purposes?</a:t>
            </a:r>
          </a:p>
          <a:p>
            <a:pPr marL="342900" indent="-342900">
              <a:buFont typeface="+mj-lt"/>
              <a:buAutoNum type="arabicPeriod"/>
            </a:pPr>
            <a:r>
              <a:rPr lang="en-US" sz="1800" b="0" i="0" u="none" strike="noStrike" baseline="0" dirty="0">
                <a:solidFill>
                  <a:srgbClr val="000000"/>
                </a:solidFill>
                <a:latin typeface="Calibri" panose="020F0502020204030204" pitchFamily="34" charset="0"/>
              </a:rPr>
              <a:t>Build a full additive model with only significant predictors</a:t>
            </a:r>
          </a:p>
          <a:p>
            <a:pPr marL="342900" indent="-342900">
              <a:buFont typeface="+mj-lt"/>
              <a:buAutoNum type="arabicPeriod"/>
            </a:pPr>
            <a:r>
              <a:rPr lang="en-US" sz="1800" b="0" i="0" u="none" strike="noStrike" baseline="0" dirty="0">
                <a:solidFill>
                  <a:srgbClr val="000000"/>
                </a:solidFill>
                <a:latin typeface="Calibri" panose="020F0502020204030204" pitchFamily="34" charset="0"/>
              </a:rPr>
              <a:t>Build interaction model with predictors from 1</a:t>
            </a:r>
          </a:p>
          <a:p>
            <a:pPr marL="342900" indent="-342900">
              <a:buFont typeface="+mj-lt"/>
              <a:buAutoNum type="arabicPeriod"/>
            </a:pPr>
            <a:r>
              <a:rPr lang="en-US" sz="1800" b="0" i="0" u="none" strike="noStrike" baseline="0" dirty="0">
                <a:solidFill>
                  <a:srgbClr val="000000"/>
                </a:solidFill>
                <a:latin typeface="Calibri" panose="020F0502020204030204" pitchFamily="34" charset="0"/>
              </a:rPr>
              <a:t>Remove non-significant interactions and rerun the model</a:t>
            </a:r>
          </a:p>
          <a:p>
            <a:pPr marL="342900" indent="-342900">
              <a:buFont typeface="+mj-lt"/>
              <a:buAutoNum type="arabicPeriod"/>
            </a:pPr>
            <a:r>
              <a:rPr lang="en-US" dirty="0">
                <a:solidFill>
                  <a:srgbClr val="000000"/>
                </a:solidFill>
                <a:latin typeface="Calibri" panose="020F0502020204030204" pitchFamily="34" charset="0"/>
              </a:rPr>
              <a:t>Interpret the final model</a:t>
            </a:r>
            <a:endParaRPr lang="en-US" dirty="0"/>
          </a:p>
        </p:txBody>
      </p:sp>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12</a:t>
            </a:fld>
            <a:endParaRPr lang="en-US"/>
          </a:p>
        </p:txBody>
      </p:sp>
      <p:sp>
        <p:nvSpPr>
          <p:cNvPr id="24" name="TextBox 23">
            <a:extLst>
              <a:ext uri="{FF2B5EF4-FFF2-40B4-BE49-F238E27FC236}">
                <a16:creationId xmlns:a16="http://schemas.microsoft.com/office/drawing/2014/main" id="{5A680B49-469A-720B-E74F-C8B72F0F3BD8}"/>
              </a:ext>
            </a:extLst>
          </p:cNvPr>
          <p:cNvSpPr txBox="1"/>
          <p:nvPr/>
        </p:nvSpPr>
        <p:spPr>
          <a:xfrm>
            <a:off x="6096000" y="4587193"/>
            <a:ext cx="4391010" cy="1600438"/>
          </a:xfrm>
          <a:prstGeom prst="rect">
            <a:avLst/>
          </a:prstGeom>
          <a:noFill/>
        </p:spPr>
        <p:txBody>
          <a:bodyPr wrap="none" rtlCol="0">
            <a:spAutoFit/>
          </a:bodyPr>
          <a:lstStyle/>
          <a:p>
            <a:r>
              <a:rPr lang="en-US" sz="1400" dirty="0">
                <a:solidFill>
                  <a:schemeClr val="accent6"/>
                </a:solidFill>
              </a:rPr>
              <a:t>Hints: </a:t>
            </a:r>
          </a:p>
          <a:p>
            <a:pPr marL="342900" indent="-342900">
              <a:buFont typeface="+mj-lt"/>
              <a:buAutoNum type="arabicPeriod"/>
            </a:pPr>
            <a:r>
              <a:rPr lang="en-US" sz="1400" dirty="0">
                <a:solidFill>
                  <a:schemeClr val="accent6"/>
                </a:solidFill>
              </a:rPr>
              <a:t>Build an additive model</a:t>
            </a:r>
          </a:p>
          <a:p>
            <a:pPr marL="342900" indent="-342900">
              <a:buFont typeface="+mj-lt"/>
              <a:buAutoNum type="arabicPeriod"/>
            </a:pPr>
            <a:r>
              <a:rPr lang="en-US" sz="1400" dirty="0">
                <a:solidFill>
                  <a:schemeClr val="accent6"/>
                </a:solidFill>
              </a:rPr>
              <a:t>Determine significant predictors</a:t>
            </a:r>
          </a:p>
          <a:p>
            <a:pPr marL="342900" indent="-342900">
              <a:buFont typeface="+mj-lt"/>
              <a:buAutoNum type="arabicPeriod"/>
            </a:pPr>
            <a:r>
              <a:rPr lang="en-US" sz="1400" dirty="0">
                <a:solidFill>
                  <a:schemeClr val="accent6"/>
                </a:solidFill>
              </a:rPr>
              <a:t>Build an interaction model with significant predictors</a:t>
            </a:r>
          </a:p>
          <a:p>
            <a:pPr marL="342900" indent="-342900">
              <a:buFont typeface="+mj-lt"/>
              <a:buAutoNum type="arabicPeriod"/>
            </a:pPr>
            <a:r>
              <a:rPr lang="en-US" sz="1400" dirty="0">
                <a:solidFill>
                  <a:schemeClr val="accent6"/>
                </a:solidFill>
              </a:rPr>
              <a:t>Remove non-significant interactions</a:t>
            </a:r>
          </a:p>
          <a:p>
            <a:pPr marL="342900" indent="-342900">
              <a:buFont typeface="+mj-lt"/>
              <a:buAutoNum type="arabicPeriod"/>
            </a:pPr>
            <a:r>
              <a:rPr lang="en-US" sz="1400" dirty="0">
                <a:solidFill>
                  <a:schemeClr val="accent6"/>
                </a:solidFill>
              </a:rPr>
              <a:t>Rerun model to ensure all predictors are significant</a:t>
            </a:r>
          </a:p>
          <a:p>
            <a:pPr marL="342900" indent="-342900">
              <a:buFont typeface="+mj-lt"/>
              <a:buAutoNum type="arabicPeriod"/>
            </a:pPr>
            <a:r>
              <a:rPr lang="en-US" sz="1400" dirty="0">
                <a:solidFill>
                  <a:schemeClr val="accent6"/>
                </a:solidFill>
              </a:rPr>
              <a:t>Iterate at step 5 until done</a:t>
            </a:r>
          </a:p>
        </p:txBody>
      </p:sp>
      <p:pic>
        <p:nvPicPr>
          <p:cNvPr id="7" name="Graphic 6" descr="Right pointing backhand index outline">
            <a:extLst>
              <a:ext uri="{FF2B5EF4-FFF2-40B4-BE49-F238E27FC236}">
                <a16:creationId xmlns:a16="http://schemas.microsoft.com/office/drawing/2014/main" id="{B795A2EB-1EC5-7FC1-AEA3-00FA8F38DE1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8" name="TextBox 7">
            <a:extLst>
              <a:ext uri="{FF2B5EF4-FFF2-40B4-BE49-F238E27FC236}">
                <a16:creationId xmlns:a16="http://schemas.microsoft.com/office/drawing/2014/main" id="{4FB2D804-0B45-FEC5-6CA6-6A7F21A0259C}"/>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22877159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13</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13</a:t>
            </a:fld>
            <a:endParaRPr lang="en-US"/>
          </a:p>
        </p:txBody>
      </p:sp>
      <p:pic>
        <p:nvPicPr>
          <p:cNvPr id="2" name="Picture 1">
            <a:extLst>
              <a:ext uri="{FF2B5EF4-FFF2-40B4-BE49-F238E27FC236}">
                <a16:creationId xmlns:a16="http://schemas.microsoft.com/office/drawing/2014/main" id="{EDA3174E-D110-4C8C-9989-E73C3795BA13}"/>
              </a:ext>
            </a:extLst>
          </p:cNvPr>
          <p:cNvPicPr>
            <a:picLocks noChangeAspect="1"/>
          </p:cNvPicPr>
          <p:nvPr/>
        </p:nvPicPr>
        <p:blipFill>
          <a:blip r:embed="rId5"/>
          <a:stretch>
            <a:fillRect/>
          </a:stretch>
        </p:blipFill>
        <p:spPr>
          <a:xfrm>
            <a:off x="6000098" y="1984078"/>
            <a:ext cx="6089488" cy="4297654"/>
          </a:xfrm>
          <a:prstGeom prst="rect">
            <a:avLst/>
          </a:prstGeom>
        </p:spPr>
      </p:pic>
      <p:sp>
        <p:nvSpPr>
          <p:cNvPr id="3" name="TextBox 2">
            <a:extLst>
              <a:ext uri="{FF2B5EF4-FFF2-40B4-BE49-F238E27FC236}">
                <a16:creationId xmlns:a16="http://schemas.microsoft.com/office/drawing/2014/main" id="{12C9221C-C89F-1B71-367C-B8021AE6D978}"/>
              </a:ext>
            </a:extLst>
          </p:cNvPr>
          <p:cNvSpPr txBox="1"/>
          <p:nvPr/>
        </p:nvSpPr>
        <p:spPr>
          <a:xfrm>
            <a:off x="5908056" y="1598285"/>
            <a:ext cx="6181530" cy="338554"/>
          </a:xfrm>
          <a:prstGeom prst="rect">
            <a:avLst/>
          </a:prstGeom>
          <a:solidFill>
            <a:schemeClr val="bg1"/>
          </a:solidFill>
        </p:spPr>
        <p:txBody>
          <a:bodyPr wrap="square">
            <a:spAutoFit/>
          </a:bodyPr>
          <a:lstStyle/>
          <a:p>
            <a:r>
              <a:rPr lang="en-US" sz="1600" b="0" i="0" u="none" strike="noStrike" baseline="0" dirty="0">
                <a:solidFill>
                  <a:srgbClr val="000000"/>
                </a:solidFill>
                <a:latin typeface="Calibri" panose="020F0502020204030204" pitchFamily="34" charset="0"/>
              </a:rPr>
              <a:t>1. Build a full additive model with only significant predictors</a:t>
            </a:r>
          </a:p>
        </p:txBody>
      </p:sp>
      <p:pic>
        <p:nvPicPr>
          <p:cNvPr id="7" name="Graphic 6" descr="Right pointing backhand index outline">
            <a:extLst>
              <a:ext uri="{FF2B5EF4-FFF2-40B4-BE49-F238E27FC236}">
                <a16:creationId xmlns:a16="http://schemas.microsoft.com/office/drawing/2014/main" id="{92A7EC70-3E64-4223-9320-CE502CAD449F}"/>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8" name="TextBox 7">
            <a:extLst>
              <a:ext uri="{FF2B5EF4-FFF2-40B4-BE49-F238E27FC236}">
                <a16:creationId xmlns:a16="http://schemas.microsoft.com/office/drawing/2014/main" id="{95B98149-A0CC-14A7-6967-1EA0C17913C3}"/>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7967163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14</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14</a:t>
            </a:fld>
            <a:endParaRPr lang="en-US"/>
          </a:p>
        </p:txBody>
      </p:sp>
      <p:pic>
        <p:nvPicPr>
          <p:cNvPr id="2" name="Picture 1">
            <a:extLst>
              <a:ext uri="{FF2B5EF4-FFF2-40B4-BE49-F238E27FC236}">
                <a16:creationId xmlns:a16="http://schemas.microsoft.com/office/drawing/2014/main" id="{9B045774-7E7E-507C-074B-2AA9C67AA881}"/>
              </a:ext>
            </a:extLst>
          </p:cNvPr>
          <p:cNvPicPr>
            <a:picLocks noChangeAspect="1"/>
          </p:cNvPicPr>
          <p:nvPr/>
        </p:nvPicPr>
        <p:blipFill>
          <a:blip r:embed="rId5"/>
          <a:stretch>
            <a:fillRect/>
          </a:stretch>
        </p:blipFill>
        <p:spPr>
          <a:xfrm>
            <a:off x="6096000" y="1981401"/>
            <a:ext cx="5548603" cy="4430898"/>
          </a:xfrm>
          <a:prstGeom prst="rect">
            <a:avLst/>
          </a:prstGeom>
        </p:spPr>
      </p:pic>
      <p:sp>
        <p:nvSpPr>
          <p:cNvPr id="3" name="TextBox 2">
            <a:extLst>
              <a:ext uri="{FF2B5EF4-FFF2-40B4-BE49-F238E27FC236}">
                <a16:creationId xmlns:a16="http://schemas.microsoft.com/office/drawing/2014/main" id="{A888AB87-D241-D571-BCFC-60EF5BF56202}"/>
              </a:ext>
            </a:extLst>
          </p:cNvPr>
          <p:cNvSpPr txBox="1"/>
          <p:nvPr/>
        </p:nvSpPr>
        <p:spPr>
          <a:xfrm>
            <a:off x="5908056" y="1598285"/>
            <a:ext cx="6181530" cy="338554"/>
          </a:xfrm>
          <a:prstGeom prst="rect">
            <a:avLst/>
          </a:prstGeom>
          <a:solidFill>
            <a:schemeClr val="bg1"/>
          </a:solidFill>
        </p:spPr>
        <p:txBody>
          <a:bodyPr wrap="square">
            <a:spAutoFit/>
          </a:bodyPr>
          <a:lstStyle/>
          <a:p>
            <a:r>
              <a:rPr lang="en-US" sz="1600" dirty="0">
                <a:solidFill>
                  <a:srgbClr val="000000"/>
                </a:solidFill>
                <a:latin typeface="Calibri" panose="020F0502020204030204" pitchFamily="34" charset="0"/>
              </a:rPr>
              <a:t>2. </a:t>
            </a:r>
            <a:r>
              <a:rPr lang="en-US" sz="1600" b="0" i="0" u="none" strike="noStrike" baseline="0" dirty="0">
                <a:solidFill>
                  <a:srgbClr val="000000"/>
                </a:solidFill>
                <a:latin typeface="Calibri" panose="020F0502020204030204" pitchFamily="34" charset="0"/>
              </a:rPr>
              <a:t>Build interacting model with predictors from 1</a:t>
            </a:r>
          </a:p>
        </p:txBody>
      </p:sp>
      <p:pic>
        <p:nvPicPr>
          <p:cNvPr id="7" name="Graphic 6" descr="Right pointing backhand index outline">
            <a:extLst>
              <a:ext uri="{FF2B5EF4-FFF2-40B4-BE49-F238E27FC236}">
                <a16:creationId xmlns:a16="http://schemas.microsoft.com/office/drawing/2014/main" id="{696B8EFA-82B9-7E90-D096-C1B1AB2B3CA9}"/>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8" name="TextBox 7">
            <a:extLst>
              <a:ext uri="{FF2B5EF4-FFF2-40B4-BE49-F238E27FC236}">
                <a16:creationId xmlns:a16="http://schemas.microsoft.com/office/drawing/2014/main" id="{8381C595-8BDC-ED3A-E3A9-1CB0BA53D027}"/>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157518877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15</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15</a:t>
            </a:fld>
            <a:endParaRPr lang="en-US"/>
          </a:p>
        </p:txBody>
      </p:sp>
      <p:pic>
        <p:nvPicPr>
          <p:cNvPr id="2" name="Picture 1">
            <a:extLst>
              <a:ext uri="{FF2B5EF4-FFF2-40B4-BE49-F238E27FC236}">
                <a16:creationId xmlns:a16="http://schemas.microsoft.com/office/drawing/2014/main" id="{DD51B728-26C6-8191-6253-CF84843A7852}"/>
              </a:ext>
            </a:extLst>
          </p:cNvPr>
          <p:cNvPicPr>
            <a:picLocks noChangeAspect="1"/>
          </p:cNvPicPr>
          <p:nvPr/>
        </p:nvPicPr>
        <p:blipFill>
          <a:blip r:embed="rId5"/>
          <a:stretch>
            <a:fillRect/>
          </a:stretch>
        </p:blipFill>
        <p:spPr>
          <a:xfrm>
            <a:off x="5188867" y="1975657"/>
            <a:ext cx="6986756" cy="4126493"/>
          </a:xfrm>
          <a:prstGeom prst="rect">
            <a:avLst/>
          </a:prstGeom>
        </p:spPr>
      </p:pic>
      <p:sp>
        <p:nvSpPr>
          <p:cNvPr id="3" name="TextBox 2">
            <a:extLst>
              <a:ext uri="{FF2B5EF4-FFF2-40B4-BE49-F238E27FC236}">
                <a16:creationId xmlns:a16="http://schemas.microsoft.com/office/drawing/2014/main" id="{0663928D-ECB7-CB42-8523-E2AE145414FA}"/>
              </a:ext>
            </a:extLst>
          </p:cNvPr>
          <p:cNvSpPr txBox="1"/>
          <p:nvPr/>
        </p:nvSpPr>
        <p:spPr>
          <a:xfrm>
            <a:off x="5908056" y="1521210"/>
            <a:ext cx="6181530" cy="338554"/>
          </a:xfrm>
          <a:prstGeom prst="rect">
            <a:avLst/>
          </a:prstGeom>
          <a:solidFill>
            <a:schemeClr val="bg1"/>
          </a:solidFill>
        </p:spPr>
        <p:txBody>
          <a:bodyPr wrap="square">
            <a:spAutoFit/>
          </a:bodyPr>
          <a:lstStyle/>
          <a:p>
            <a:r>
              <a:rPr lang="en-US" sz="1600" b="0" i="0" u="none" strike="noStrike" baseline="0" dirty="0">
                <a:solidFill>
                  <a:srgbClr val="000000"/>
                </a:solidFill>
                <a:latin typeface="Calibri" panose="020F0502020204030204" pitchFamily="34" charset="0"/>
              </a:rPr>
              <a:t>3. Remove non-significant interactions and rerun the model</a:t>
            </a:r>
          </a:p>
        </p:txBody>
      </p:sp>
      <p:pic>
        <p:nvPicPr>
          <p:cNvPr id="7" name="Graphic 6" descr="Right pointing backhand index outline">
            <a:extLst>
              <a:ext uri="{FF2B5EF4-FFF2-40B4-BE49-F238E27FC236}">
                <a16:creationId xmlns:a16="http://schemas.microsoft.com/office/drawing/2014/main" id="{3E3A424B-76BC-B1F4-05BC-81A3E0969625}"/>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8" name="TextBox 7">
            <a:extLst>
              <a:ext uri="{FF2B5EF4-FFF2-40B4-BE49-F238E27FC236}">
                <a16:creationId xmlns:a16="http://schemas.microsoft.com/office/drawing/2014/main" id="{9856660D-335F-AB26-303A-FAEB319C5170}"/>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288305957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16</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16</a:t>
            </a:fld>
            <a:endParaRPr lang="en-US"/>
          </a:p>
        </p:txBody>
      </p:sp>
      <p:sp>
        <p:nvSpPr>
          <p:cNvPr id="2" name="TextBox 1">
            <a:extLst>
              <a:ext uri="{FF2B5EF4-FFF2-40B4-BE49-F238E27FC236}">
                <a16:creationId xmlns:a16="http://schemas.microsoft.com/office/drawing/2014/main" id="{1031B562-2B64-1C59-EF15-BFB609EDE565}"/>
              </a:ext>
            </a:extLst>
          </p:cNvPr>
          <p:cNvSpPr txBox="1"/>
          <p:nvPr/>
        </p:nvSpPr>
        <p:spPr>
          <a:xfrm>
            <a:off x="5908056" y="1521210"/>
            <a:ext cx="6181530" cy="338554"/>
          </a:xfrm>
          <a:prstGeom prst="rect">
            <a:avLst/>
          </a:prstGeom>
          <a:solidFill>
            <a:schemeClr val="bg1"/>
          </a:solidFill>
        </p:spPr>
        <p:txBody>
          <a:bodyPr wrap="square">
            <a:spAutoFit/>
          </a:bodyPr>
          <a:lstStyle/>
          <a:p>
            <a:r>
              <a:rPr lang="en-US" sz="1600" b="0" i="0" u="none" strike="noStrike" baseline="0" dirty="0">
                <a:solidFill>
                  <a:srgbClr val="000000"/>
                </a:solidFill>
                <a:latin typeface="Calibri" panose="020F0502020204030204" pitchFamily="34" charset="0"/>
              </a:rPr>
              <a:t>3. Remove non-significant interactions and rerun the model</a:t>
            </a:r>
          </a:p>
        </p:txBody>
      </p:sp>
      <p:pic>
        <p:nvPicPr>
          <p:cNvPr id="3" name="Picture 2">
            <a:extLst>
              <a:ext uri="{FF2B5EF4-FFF2-40B4-BE49-F238E27FC236}">
                <a16:creationId xmlns:a16="http://schemas.microsoft.com/office/drawing/2014/main" id="{9382B4B9-43E0-A36F-419C-FE65EAD871F8}"/>
              </a:ext>
            </a:extLst>
          </p:cNvPr>
          <p:cNvPicPr>
            <a:picLocks noChangeAspect="1"/>
          </p:cNvPicPr>
          <p:nvPr/>
        </p:nvPicPr>
        <p:blipFill>
          <a:blip r:embed="rId5"/>
          <a:stretch>
            <a:fillRect/>
          </a:stretch>
        </p:blipFill>
        <p:spPr>
          <a:xfrm>
            <a:off x="5461683" y="1966203"/>
            <a:ext cx="6627904" cy="4155108"/>
          </a:xfrm>
          <a:prstGeom prst="rect">
            <a:avLst/>
          </a:prstGeom>
        </p:spPr>
      </p:pic>
      <p:pic>
        <p:nvPicPr>
          <p:cNvPr id="7" name="Graphic 6" descr="Right pointing backhand index outline">
            <a:extLst>
              <a:ext uri="{FF2B5EF4-FFF2-40B4-BE49-F238E27FC236}">
                <a16:creationId xmlns:a16="http://schemas.microsoft.com/office/drawing/2014/main" id="{AB9011FB-122D-453E-FC7A-8C184E70B35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5908056" y="6245704"/>
            <a:ext cx="582211" cy="582211"/>
          </a:xfrm>
          <a:prstGeom prst="rect">
            <a:avLst/>
          </a:prstGeom>
        </p:spPr>
      </p:pic>
      <p:sp>
        <p:nvSpPr>
          <p:cNvPr id="8" name="TextBox 7">
            <a:extLst>
              <a:ext uri="{FF2B5EF4-FFF2-40B4-BE49-F238E27FC236}">
                <a16:creationId xmlns:a16="http://schemas.microsoft.com/office/drawing/2014/main" id="{1048220B-B00C-61BA-00CA-61B649D541C1}"/>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51271184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42AA951A-6C53-A472-E1F8-AA9535C94E5E}"/>
              </a:ext>
            </a:extLst>
          </p:cNvPr>
          <p:cNvPicPr>
            <a:picLocks noChangeAspect="1"/>
          </p:cNvPicPr>
          <p:nvPr/>
        </p:nvPicPr>
        <p:blipFill>
          <a:blip r:embed="rId2">
            <a:extLst>
              <a:ext uri="{28A0092B-C50C-407E-A947-70E740481C1C}">
                <a14:useLocalDpi xmlns:a14="http://schemas.microsoft.com/office/drawing/2010/main" val="0"/>
              </a:ext>
              <a:ext uri="{837473B0-CC2E-450A-ABE3-18F120FF3D39}">
                <a1611:picAttrSrcUrl xmlns:a1611="http://schemas.microsoft.com/office/drawing/2016/11/main" r:id="rId3"/>
              </a:ext>
            </a:extLst>
          </a:blip>
          <a:srcRect l="26399" r="26399"/>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17</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17</a:t>
            </a:fld>
            <a:endParaRPr lang="en-US"/>
          </a:p>
        </p:txBody>
      </p:sp>
      <p:sp>
        <p:nvSpPr>
          <p:cNvPr id="7" name="TextBox 6">
            <a:extLst>
              <a:ext uri="{FF2B5EF4-FFF2-40B4-BE49-F238E27FC236}">
                <a16:creationId xmlns:a16="http://schemas.microsoft.com/office/drawing/2014/main" id="{75DBA82E-9CF3-40E2-8CA2-96CF8699DCF1}"/>
              </a:ext>
            </a:extLst>
          </p:cNvPr>
          <p:cNvSpPr txBox="1"/>
          <p:nvPr/>
        </p:nvSpPr>
        <p:spPr>
          <a:xfrm>
            <a:off x="5908056" y="1521210"/>
            <a:ext cx="6181530" cy="338554"/>
          </a:xfrm>
          <a:prstGeom prst="rect">
            <a:avLst/>
          </a:prstGeom>
          <a:solidFill>
            <a:schemeClr val="bg1"/>
          </a:solidFill>
        </p:spPr>
        <p:txBody>
          <a:bodyPr wrap="square">
            <a:spAutoFit/>
          </a:bodyPr>
          <a:lstStyle/>
          <a:p>
            <a:r>
              <a:rPr lang="en-US" sz="1600" dirty="0">
                <a:solidFill>
                  <a:srgbClr val="000000"/>
                </a:solidFill>
                <a:latin typeface="Calibri" panose="020F0502020204030204" pitchFamily="34" charset="0"/>
              </a:rPr>
              <a:t>4. Interpret the final model</a:t>
            </a:r>
            <a:endParaRPr lang="en-US" sz="1600" b="0" i="0" u="none" strike="noStrike" baseline="0" dirty="0">
              <a:solidFill>
                <a:srgbClr val="000000"/>
              </a:solidFill>
              <a:latin typeface="Calibri" panose="020F0502020204030204" pitchFamily="34" charset="0"/>
            </a:endParaRPr>
          </a:p>
        </p:txBody>
      </p:sp>
      <mc:AlternateContent xmlns:mc="http://schemas.openxmlformats.org/markup-compatibility/2006" xmlns:a14="http://schemas.microsoft.com/office/drawing/2010/main">
        <mc:Choice Requires="a14">
          <p:sp>
            <p:nvSpPr>
              <p:cNvPr id="8" name="TextBox 7">
                <a:extLst>
                  <a:ext uri="{FF2B5EF4-FFF2-40B4-BE49-F238E27FC236}">
                    <a16:creationId xmlns:a16="http://schemas.microsoft.com/office/drawing/2014/main" id="{6E4A8D7A-9CF8-3535-B026-F9CA8D212B9A}"/>
                  </a:ext>
                </a:extLst>
              </p:cNvPr>
              <p:cNvSpPr txBox="1"/>
              <p:nvPr/>
            </p:nvSpPr>
            <p:spPr>
              <a:xfrm>
                <a:off x="4928014" y="1792961"/>
                <a:ext cx="7161573" cy="1060290"/>
              </a:xfrm>
              <a:prstGeom prst="rect">
                <a:avLst/>
              </a:prstGeom>
              <a:solidFill>
                <a:schemeClr val="bg1"/>
              </a:solidFill>
            </p:spPr>
            <p:txBody>
              <a:bodyPr wrap="square" rtlCol="0">
                <a:spAutoFit/>
              </a:bodyPr>
              <a:lstStyle/>
              <a:p>
                <a:pPr/>
                <a14:m>
                  <m:oMathPara xmlns:m="http://schemas.openxmlformats.org/officeDocument/2006/math">
                    <m:oMathParaPr>
                      <m:jc m:val="centerGroup"/>
                    </m:oMathParaPr>
                    <m:oMath xmlns:m="http://schemas.openxmlformats.org/officeDocument/2006/math">
                      <m:acc>
                        <m:accPr>
                          <m:chr m:val="̂"/>
                          <m:ctrlPr>
                            <a:rPr lang="en-US" sz="1600" i="1" smtClean="0">
                              <a:latin typeface="Cambria Math" panose="02040503050406030204" pitchFamily="18" charset="0"/>
                            </a:rPr>
                          </m:ctrlPr>
                        </m:accPr>
                        <m:e>
                          <m:r>
                            <a:rPr lang="en-US" sz="1600" b="0" i="1" smtClean="0">
                              <a:latin typeface="Cambria Math" panose="02040503050406030204" pitchFamily="18" charset="0"/>
                            </a:rPr>
                            <m:t>𝑦</m:t>
                          </m:r>
                        </m:e>
                      </m:acc>
                      <m:r>
                        <a:rPr lang="en-US" sz="1600" b="0" i="1" smtClean="0">
                          <a:latin typeface="Cambria Math" panose="02040503050406030204" pitchFamily="18" charset="0"/>
                        </a:rPr>
                        <m:t>=−0.01945 −1.837</m:t>
                      </m:r>
                      <m:r>
                        <a:rPr lang="en-US" sz="1600" b="0" i="1" smtClean="0">
                          <a:latin typeface="Cambria Math" panose="02040503050406030204" pitchFamily="18" charset="0"/>
                        </a:rPr>
                        <m:t>𝐼𝑛𝑐𝑜𝑚𝑒</m:t>
                      </m:r>
                      <m:r>
                        <a:rPr lang="en-US" sz="1600" b="0" i="1" smtClean="0">
                          <a:latin typeface="Cambria Math" panose="02040503050406030204" pitchFamily="18" charset="0"/>
                        </a:rPr>
                        <m:t>+0.1079</m:t>
                      </m:r>
                      <m:r>
                        <a:rPr lang="en-US" sz="1600" b="0" i="1" smtClean="0">
                          <a:latin typeface="Cambria Math" panose="02040503050406030204" pitchFamily="18" charset="0"/>
                        </a:rPr>
                        <m:t>𝐿𝑖𝑚𝑖𝑡</m:t>
                      </m:r>
                      <m:r>
                        <a:rPr lang="en-US" sz="1600" b="0" i="1" smtClean="0">
                          <a:latin typeface="Cambria Math" panose="02040503050406030204" pitchFamily="18" charset="0"/>
                        </a:rPr>
                        <m:t> −0.3121</m:t>
                      </m:r>
                      <m:r>
                        <a:rPr lang="en-US" sz="1600" b="0" i="1" smtClean="0">
                          <a:latin typeface="Cambria Math" panose="02040503050406030204" pitchFamily="18" charset="0"/>
                        </a:rPr>
                        <m:t>𝑅𝑎𝑡𝑖𝑛𝑔</m:t>
                      </m:r>
                      <m:r>
                        <a:rPr lang="en-US" sz="1600" b="0" i="1" smtClean="0">
                          <a:latin typeface="Cambria Math" panose="02040503050406030204" pitchFamily="18" charset="0"/>
                        </a:rPr>
                        <m:t>+10.832</m:t>
                      </m:r>
                      <m:r>
                        <a:rPr lang="en-US" sz="1600" b="0" i="1" smtClean="0">
                          <a:latin typeface="Cambria Math" panose="02040503050406030204" pitchFamily="18" charset="0"/>
                        </a:rPr>
                        <m:t>𝐶𝑎𝑟𝑑𝑠</m:t>
                      </m:r>
                      <m:r>
                        <a:rPr lang="en-US" sz="1600" b="0" i="1" smtClean="0">
                          <a:latin typeface="Cambria Math" panose="02040503050406030204" pitchFamily="18" charset="0"/>
                        </a:rPr>
                        <m:t>−0.766</m:t>
                      </m:r>
                      <m:r>
                        <a:rPr lang="en-US" sz="1600" b="0" i="1" smtClean="0">
                          <a:latin typeface="Cambria Math" panose="02040503050406030204" pitchFamily="18" charset="0"/>
                        </a:rPr>
                        <m:t>𝐴𝑔𝑒</m:t>
                      </m:r>
                      <m:r>
                        <a:rPr lang="en-US" sz="1600" b="0" i="1" smtClean="0">
                          <a:latin typeface="Cambria Math" panose="02040503050406030204" pitchFamily="18" charset="0"/>
                        </a:rPr>
                        <m:t>+155.5</m:t>
                      </m:r>
                      <m:r>
                        <a:rPr lang="en-US" sz="1600" b="0" i="1" smtClean="0">
                          <a:latin typeface="Cambria Math" panose="02040503050406030204" pitchFamily="18" charset="0"/>
                        </a:rPr>
                        <m:t>𝑆𝑡𝑢𝑑𝑒𝑛𝑡</m:t>
                      </m:r>
                      <m:r>
                        <a:rPr lang="en-US" sz="1600" b="0" i="1" smtClean="0">
                          <a:latin typeface="Cambria Math" panose="02040503050406030204" pitchFamily="18" charset="0"/>
                        </a:rPr>
                        <m:t>−0.01694</m:t>
                      </m:r>
                      <m:r>
                        <a:rPr lang="en-US" sz="1600" b="0" i="1" smtClean="0">
                          <a:latin typeface="Cambria Math" panose="02040503050406030204" pitchFamily="18" charset="0"/>
                        </a:rPr>
                        <m:t>𝐼𝑛𝑐𝑜𝑚𝑒</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𝑅𝑎𝑡𝑖𝑛𝑔</m:t>
                      </m:r>
                      <m:r>
                        <a:rPr lang="en-US" sz="1600" b="0" i="1" smtClean="0">
                          <a:latin typeface="Cambria Math" panose="02040503050406030204" pitchFamily="18" charset="0"/>
                        </a:rPr>
                        <m:t>−1.784</m:t>
                      </m:r>
                      <m:r>
                        <a:rPr lang="en-US" sz="1600" b="0" i="1" smtClean="0">
                          <a:latin typeface="Cambria Math" panose="02040503050406030204" pitchFamily="18" charset="0"/>
                        </a:rPr>
                        <m:t>𝐼𝑛𝑐𝑜𝑚𝑒</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𝑆𝑡𝑢𝑑𝑒𝑛𝑡</m:t>
                      </m:r>
                      <m:r>
                        <a:rPr lang="en-US" sz="1600" b="0" i="1" smtClean="0">
                          <a:latin typeface="Cambria Math" panose="02040503050406030204" pitchFamily="18" charset="0"/>
                        </a:rPr>
                        <m:t>+0.0003373</m:t>
                      </m:r>
                      <m:r>
                        <a:rPr lang="en-US" sz="1600" b="0" i="1" smtClean="0">
                          <a:latin typeface="Cambria Math" panose="02040503050406030204" pitchFamily="18" charset="0"/>
                        </a:rPr>
                        <m:t>𝐿𝑖𝑚𝑖𝑡</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𝑅𝑎𝑡𝑖𝑛𝑔</m:t>
                      </m:r>
                      <m:r>
                        <a:rPr lang="en-US" sz="1600" b="0" i="1" smtClean="0">
                          <a:latin typeface="Cambria Math" panose="02040503050406030204" pitchFamily="18" charset="0"/>
                        </a:rPr>
                        <m:t>+0.07868</m:t>
                      </m:r>
                      <m:r>
                        <a:rPr lang="en-US" sz="1600" b="0" i="1" smtClean="0">
                          <a:latin typeface="Cambria Math" panose="02040503050406030204" pitchFamily="18" charset="0"/>
                        </a:rPr>
                        <m:t>𝐿𝑖𝑚𝑖𝑡</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𝑆𝑡𝑢𝑑𝑒𝑛𝑡</m:t>
                      </m:r>
                    </m:oMath>
                  </m:oMathPara>
                </a14:m>
                <a:endParaRPr lang="en-US" sz="1600" dirty="0"/>
              </a:p>
            </p:txBody>
          </p:sp>
        </mc:Choice>
        <mc:Fallback xmlns="">
          <p:sp>
            <p:nvSpPr>
              <p:cNvPr id="8" name="TextBox 7">
                <a:extLst>
                  <a:ext uri="{FF2B5EF4-FFF2-40B4-BE49-F238E27FC236}">
                    <a16:creationId xmlns:a16="http://schemas.microsoft.com/office/drawing/2014/main" id="{6E4A8D7A-9CF8-3535-B026-F9CA8D212B9A}"/>
                  </a:ext>
                </a:extLst>
              </p:cNvPr>
              <p:cNvSpPr txBox="1">
                <a:spLocks noRot="1" noChangeAspect="1" noMove="1" noResize="1" noEditPoints="1" noAdjustHandles="1" noChangeArrowheads="1" noChangeShapeType="1" noTextEdit="1"/>
              </p:cNvSpPr>
              <p:nvPr/>
            </p:nvSpPr>
            <p:spPr>
              <a:xfrm>
                <a:off x="4928014" y="1792961"/>
                <a:ext cx="7161573" cy="1060290"/>
              </a:xfrm>
              <a:prstGeom prst="rect">
                <a:avLst/>
              </a:prstGeom>
              <a:blipFill>
                <a:blip r:embed="rId8"/>
                <a:stretch>
                  <a:fillRect b="-2874"/>
                </a:stretch>
              </a:blipFill>
            </p:spPr>
            <p:txBody>
              <a:bodyPr/>
              <a:lstStyle/>
              <a:p>
                <a:r>
                  <a:rPr lang="en-US">
                    <a:noFill/>
                  </a:rPr>
                  <a:t> </a:t>
                </a:r>
              </a:p>
            </p:txBody>
          </p:sp>
        </mc:Fallback>
      </mc:AlternateContent>
      <p:sp>
        <p:nvSpPr>
          <p:cNvPr id="9" name="TextBox 8">
            <a:extLst>
              <a:ext uri="{FF2B5EF4-FFF2-40B4-BE49-F238E27FC236}">
                <a16:creationId xmlns:a16="http://schemas.microsoft.com/office/drawing/2014/main" id="{896591BD-D7AE-899C-D15F-7A854FC55C5C}"/>
              </a:ext>
            </a:extLst>
          </p:cNvPr>
          <p:cNvSpPr txBox="1"/>
          <p:nvPr/>
        </p:nvSpPr>
        <p:spPr>
          <a:xfrm>
            <a:off x="5689896" y="3015849"/>
            <a:ext cx="5841407" cy="338554"/>
          </a:xfrm>
          <a:prstGeom prst="rect">
            <a:avLst/>
          </a:prstGeom>
        </p:spPr>
        <p:style>
          <a:lnRef idx="0">
            <a:schemeClr val="accent2"/>
          </a:lnRef>
          <a:fillRef idx="3">
            <a:schemeClr val="accent2"/>
          </a:fillRef>
          <a:effectRef idx="3">
            <a:schemeClr val="accent2"/>
          </a:effectRef>
          <a:fontRef idx="minor">
            <a:schemeClr val="lt1"/>
          </a:fontRef>
        </p:style>
        <p:txBody>
          <a:bodyPr wrap="none" rtlCol="0">
            <a:spAutoFit/>
          </a:bodyPr>
          <a:lstStyle/>
          <a:p>
            <a:r>
              <a:rPr lang="en-US" sz="1600" dirty="0"/>
              <a:t>What is the effect of income on final credit balance if not a student?</a:t>
            </a:r>
          </a:p>
        </p:txBody>
      </p:sp>
      <mc:AlternateContent xmlns:mc="http://schemas.openxmlformats.org/markup-compatibility/2006" xmlns:a14="http://schemas.microsoft.com/office/drawing/2010/main">
        <mc:Choice Requires="a14">
          <p:sp>
            <p:nvSpPr>
              <p:cNvPr id="10" name="TextBox 9">
                <a:extLst>
                  <a:ext uri="{FF2B5EF4-FFF2-40B4-BE49-F238E27FC236}">
                    <a16:creationId xmlns:a16="http://schemas.microsoft.com/office/drawing/2014/main" id="{DE4056EF-8865-0F99-55C0-FC17F1CA154A}"/>
                  </a:ext>
                </a:extLst>
              </p:cNvPr>
              <p:cNvSpPr txBox="1"/>
              <p:nvPr/>
            </p:nvSpPr>
            <p:spPr>
              <a:xfrm>
                <a:off x="4848225" y="3492135"/>
                <a:ext cx="4266796" cy="1071575"/>
              </a:xfrm>
              <a:prstGeom prst="rect">
                <a:avLst/>
              </a:prstGeom>
              <a:solidFill>
                <a:schemeClr val="bg1"/>
              </a:solidFill>
            </p:spPr>
            <p:txBody>
              <a:bodyPr wrap="square" rtlCol="0">
                <a:spAutoFit/>
              </a:bodyPr>
              <a:lstStyle/>
              <a:p>
                <a14:m>
                  <m:oMath xmlns:m="http://schemas.openxmlformats.org/officeDocument/2006/math">
                    <m:r>
                      <a:rPr lang="en-US" sz="1600" b="0" i="1" smtClean="0">
                        <a:latin typeface="Cambria Math" panose="02040503050406030204" pitchFamily="18" charset="0"/>
                      </a:rPr>
                      <m:t>−1.837</m:t>
                    </m:r>
                    <m:r>
                      <a:rPr lang="en-US" sz="1600" b="0" i="1" smtClean="0">
                        <a:latin typeface="Cambria Math" panose="02040503050406030204" pitchFamily="18" charset="0"/>
                      </a:rPr>
                      <m:t>𝐼𝑛𝑐𝑜𝑚𝑒</m:t>
                    </m:r>
                    <m:r>
                      <a:rPr lang="en-US" sz="1600" i="1">
                        <a:latin typeface="Cambria Math" panose="02040503050406030204" pitchFamily="18" charset="0"/>
                      </a:rPr>
                      <m:t>+155.5</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0−0.01694</m:t>
                    </m:r>
                    <m:r>
                      <a:rPr lang="en-US" sz="1600" b="0" i="1" smtClean="0">
                        <a:latin typeface="Cambria Math" panose="02040503050406030204" pitchFamily="18" charset="0"/>
                      </a:rPr>
                      <m:t>𝐼𝑛𝑐𝑜𝑚𝑒</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𝑅𝑎𝑡𝑖𝑛𝑔</m:t>
                    </m:r>
                    <m:r>
                      <a:rPr lang="en-US" sz="1600" b="0" i="1" smtClean="0">
                        <a:latin typeface="Cambria Math" panose="02040503050406030204" pitchFamily="18" charset="0"/>
                      </a:rPr>
                      <m:t>−1.784</m:t>
                    </m:r>
                    <m:r>
                      <a:rPr lang="en-US" sz="1600" i="1">
                        <a:latin typeface="Cambria Math" panose="02040503050406030204" pitchFamily="18" charset="0"/>
                      </a:rPr>
                      <m:t>𝐼𝑛𝑐𝑜𝑚𝑒</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×0</m:t>
                    </m:r>
                  </m:oMath>
                </a14:m>
                <a:r>
                  <a:rPr lang="en-US" sz="1600" dirty="0"/>
                  <a:t> </a:t>
                </a:r>
              </a:p>
              <a:p>
                <a:r>
                  <a:rPr lang="en-US" sz="1600" dirty="0"/>
                  <a:t>= </a:t>
                </a:r>
                <a14:m>
                  <m:oMath xmlns:m="http://schemas.openxmlformats.org/officeDocument/2006/math">
                    <m:r>
                      <a:rPr lang="en-US" sz="1600" b="0" i="1" smtClean="0">
                        <a:latin typeface="Cambria Math" panose="02040503050406030204" pitchFamily="18" charset="0"/>
                      </a:rPr>
                      <m:t>−1.837</m:t>
                    </m:r>
                    <m:r>
                      <a:rPr lang="en-US" sz="1600" b="0" i="1" smtClean="0">
                        <a:latin typeface="Cambria Math" panose="02040503050406030204" pitchFamily="18" charset="0"/>
                      </a:rPr>
                      <m:t>𝐼𝑛𝑐𝑜𝑚𝑒</m:t>
                    </m:r>
                    <m:r>
                      <a:rPr lang="en-US" sz="1600" b="0" i="1" smtClean="0">
                        <a:latin typeface="Cambria Math" panose="02040503050406030204" pitchFamily="18" charset="0"/>
                      </a:rPr>
                      <m:t>−0.01694</m:t>
                    </m:r>
                    <m:r>
                      <a:rPr lang="en-US" sz="1600" b="0" i="1" smtClean="0">
                        <a:latin typeface="Cambria Math" panose="02040503050406030204" pitchFamily="18" charset="0"/>
                      </a:rPr>
                      <m:t>𝐼𝑛𝑐𝑜𝑚𝑒</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𝑅𝑎𝑡𝑖𝑛𝑔</m:t>
                    </m:r>
                  </m:oMath>
                </a14:m>
                <a:endParaRPr lang="en-US" sz="1600" b="0" dirty="0"/>
              </a:p>
              <a:p>
                <a:r>
                  <a:rPr lang="en-US" sz="1600" dirty="0"/>
                  <a:t>= </a:t>
                </a:r>
                <a14:m>
                  <m:oMath xmlns:m="http://schemas.openxmlformats.org/officeDocument/2006/math">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1.837+0.01694</m:t>
                        </m:r>
                        <m:r>
                          <a:rPr lang="en-US" sz="1600" b="0" i="1" smtClean="0">
                            <a:latin typeface="Cambria Math" panose="02040503050406030204" pitchFamily="18" charset="0"/>
                          </a:rPr>
                          <m:t>𝑅𝑎𝑡𝑖𝑛𝑔</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𝐼𝑛𝑐𝑜𝑚𝑒</m:t>
                    </m:r>
                  </m:oMath>
                </a14:m>
                <a:endParaRPr lang="en-US" sz="1600" dirty="0"/>
              </a:p>
            </p:txBody>
          </p:sp>
        </mc:Choice>
        <mc:Fallback xmlns="">
          <p:sp>
            <p:nvSpPr>
              <p:cNvPr id="10" name="TextBox 9">
                <a:extLst>
                  <a:ext uri="{FF2B5EF4-FFF2-40B4-BE49-F238E27FC236}">
                    <a16:creationId xmlns:a16="http://schemas.microsoft.com/office/drawing/2014/main" id="{DE4056EF-8865-0F99-55C0-FC17F1CA154A}"/>
                  </a:ext>
                </a:extLst>
              </p:cNvPr>
              <p:cNvSpPr txBox="1">
                <a:spLocks noRot="1" noChangeAspect="1" noMove="1" noResize="1" noEditPoints="1" noAdjustHandles="1" noChangeArrowheads="1" noChangeShapeType="1" noTextEdit="1"/>
              </p:cNvSpPr>
              <p:nvPr/>
            </p:nvSpPr>
            <p:spPr>
              <a:xfrm>
                <a:off x="4848225" y="3492135"/>
                <a:ext cx="4266796" cy="1071575"/>
              </a:xfrm>
              <a:prstGeom prst="rect">
                <a:avLst/>
              </a:prstGeom>
              <a:blipFill>
                <a:blip r:embed="rId9"/>
                <a:stretch>
                  <a:fillRect l="-714" b="-6250"/>
                </a:stretch>
              </a:blipFill>
            </p:spPr>
            <p:txBody>
              <a:bodyPr/>
              <a:lstStyle/>
              <a:p>
                <a:r>
                  <a:rPr lang="en-US">
                    <a:noFill/>
                  </a:rPr>
                  <a:t> </a:t>
                </a:r>
              </a:p>
            </p:txBody>
          </p:sp>
        </mc:Fallback>
      </mc:AlternateContent>
      <p:sp>
        <p:nvSpPr>
          <p:cNvPr id="11" name="TextBox 10">
            <a:extLst>
              <a:ext uri="{FF2B5EF4-FFF2-40B4-BE49-F238E27FC236}">
                <a16:creationId xmlns:a16="http://schemas.microsoft.com/office/drawing/2014/main" id="{F811A54A-13E7-7979-A156-CE0150AF8B5B}"/>
              </a:ext>
            </a:extLst>
          </p:cNvPr>
          <p:cNvSpPr txBox="1"/>
          <p:nvPr/>
        </p:nvSpPr>
        <p:spPr>
          <a:xfrm>
            <a:off x="9003325" y="3589251"/>
            <a:ext cx="3147539" cy="830997"/>
          </a:xfrm>
          <a:prstGeom prst="rect">
            <a:avLst/>
          </a:prstGeom>
          <a:noFill/>
        </p:spPr>
        <p:txBody>
          <a:bodyPr wrap="square" rtlCol="0">
            <a:spAutoFit/>
          </a:bodyPr>
          <a:lstStyle/>
          <a:p>
            <a:r>
              <a:rPr lang="en-US" sz="1600" dirty="0"/>
              <a:t>If not a student, with income increase, credit balance decreases. The person is likely  to spend more. </a:t>
            </a:r>
          </a:p>
        </p:txBody>
      </p:sp>
      <p:sp>
        <p:nvSpPr>
          <p:cNvPr id="12" name="TextBox 11">
            <a:extLst>
              <a:ext uri="{FF2B5EF4-FFF2-40B4-BE49-F238E27FC236}">
                <a16:creationId xmlns:a16="http://schemas.microsoft.com/office/drawing/2014/main" id="{C8A1F541-33E9-7E88-8F7A-A6EAF0BCC491}"/>
              </a:ext>
            </a:extLst>
          </p:cNvPr>
          <p:cNvSpPr txBox="1"/>
          <p:nvPr/>
        </p:nvSpPr>
        <p:spPr>
          <a:xfrm>
            <a:off x="5802105" y="4614363"/>
            <a:ext cx="5616987" cy="338554"/>
          </a:xfrm>
          <a:prstGeom prst="rect">
            <a:avLst/>
          </a:prstGeom>
        </p:spPr>
        <p:style>
          <a:lnRef idx="0">
            <a:schemeClr val="accent3"/>
          </a:lnRef>
          <a:fillRef idx="3">
            <a:schemeClr val="accent3"/>
          </a:fillRef>
          <a:effectRef idx="3">
            <a:schemeClr val="accent3"/>
          </a:effectRef>
          <a:fontRef idx="minor">
            <a:schemeClr val="lt1"/>
          </a:fontRef>
        </p:style>
        <p:txBody>
          <a:bodyPr wrap="none" rtlCol="0">
            <a:spAutoFit/>
          </a:bodyPr>
          <a:lstStyle/>
          <a:p>
            <a:r>
              <a:rPr lang="en-US" sz="1600" dirty="0"/>
              <a:t>What is the effect of income on final credit balance if a student?</a:t>
            </a:r>
          </a:p>
        </p:txBody>
      </p:sp>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89AE0EC9-EB6F-AF53-08F0-676D2AB1CE12}"/>
                  </a:ext>
                </a:extLst>
              </p:cNvPr>
              <p:cNvSpPr txBox="1"/>
              <p:nvPr/>
            </p:nvSpPr>
            <p:spPr>
              <a:xfrm>
                <a:off x="4917763" y="5166125"/>
                <a:ext cx="4309430" cy="1071575"/>
              </a:xfrm>
              <a:prstGeom prst="rect">
                <a:avLst/>
              </a:prstGeom>
              <a:solidFill>
                <a:schemeClr val="bg1"/>
              </a:solidFill>
            </p:spPr>
            <p:txBody>
              <a:bodyPr wrap="square" rtlCol="0">
                <a:spAutoFit/>
              </a:bodyPr>
              <a:lstStyle/>
              <a:p>
                <a14:m>
                  <m:oMath xmlns:m="http://schemas.openxmlformats.org/officeDocument/2006/math">
                    <m:r>
                      <a:rPr lang="en-US" sz="1600" b="0" i="1" smtClean="0">
                        <a:latin typeface="Cambria Math" panose="02040503050406030204" pitchFamily="18" charset="0"/>
                      </a:rPr>
                      <m:t>−1.837</m:t>
                    </m:r>
                    <m:r>
                      <a:rPr lang="en-US" sz="1600" b="0" i="1" smtClean="0">
                        <a:latin typeface="Cambria Math" panose="02040503050406030204" pitchFamily="18" charset="0"/>
                      </a:rPr>
                      <m:t>𝐼𝑛𝑐𝑜𝑚𝑒</m:t>
                    </m:r>
                    <m:r>
                      <a:rPr lang="en-US" sz="1600" i="1">
                        <a:latin typeface="Cambria Math" panose="02040503050406030204" pitchFamily="18" charset="0"/>
                      </a:rPr>
                      <m:t>+155.5</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×1</m:t>
                    </m:r>
                    <m:r>
                      <a:rPr lang="en-US" sz="1600" b="0" i="1" smtClean="0">
                        <a:latin typeface="Cambria Math" panose="02040503050406030204" pitchFamily="18" charset="0"/>
                      </a:rPr>
                      <m:t>−0.01694</m:t>
                    </m:r>
                    <m:r>
                      <a:rPr lang="en-US" sz="1600" b="0" i="1" smtClean="0">
                        <a:latin typeface="Cambria Math" panose="02040503050406030204" pitchFamily="18" charset="0"/>
                      </a:rPr>
                      <m:t>𝐼𝑛𝑐𝑜𝑚𝑒</m:t>
                    </m:r>
                    <m:r>
                      <a:rPr lang="en-US" sz="1600" i="1">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rPr>
                      <m:t>𝑅𝑎𝑡𝑖𝑛𝑔</m:t>
                    </m:r>
                    <m:r>
                      <a:rPr lang="en-US" sz="1600" b="0" i="1" smtClean="0">
                        <a:latin typeface="Cambria Math" panose="02040503050406030204" pitchFamily="18" charset="0"/>
                      </a:rPr>
                      <m:t>−1.784</m:t>
                    </m:r>
                    <m:r>
                      <a:rPr lang="en-US" sz="1600" i="1">
                        <a:latin typeface="Cambria Math" panose="02040503050406030204" pitchFamily="18" charset="0"/>
                      </a:rPr>
                      <m:t>𝐼𝑛𝑐𝑜𝑚𝑒</m:t>
                    </m:r>
                    <m:r>
                      <a:rPr lang="en-US" sz="1600" b="0" i="1" smtClean="0">
                        <a:latin typeface="Cambria Math" panose="02040503050406030204" pitchFamily="18" charset="0"/>
                      </a:rPr>
                      <m:t> </m:t>
                    </m:r>
                    <m:r>
                      <a:rPr lang="en-US" sz="1600" b="0" i="1" smtClean="0">
                        <a:latin typeface="Cambria Math" panose="02040503050406030204" pitchFamily="18" charset="0"/>
                        <a:ea typeface="Cambria Math" panose="02040503050406030204" pitchFamily="18" charset="0"/>
                      </a:rPr>
                      <m:t>×1</m:t>
                    </m:r>
                  </m:oMath>
                </a14:m>
                <a:r>
                  <a:rPr lang="en-US" sz="1600" dirty="0"/>
                  <a:t> </a:t>
                </a:r>
                <a:endParaRPr lang="en-US" sz="1600" b="0" dirty="0"/>
              </a:p>
              <a:p>
                <a:r>
                  <a:rPr lang="en-US" sz="1600" dirty="0"/>
                  <a:t>= </a:t>
                </a:r>
                <a14:m>
                  <m:oMath xmlns:m="http://schemas.openxmlformats.org/officeDocument/2006/math">
                    <m:r>
                      <a:rPr lang="en-US" sz="1600" b="0" i="1" smtClean="0">
                        <a:latin typeface="Cambria Math" panose="02040503050406030204" pitchFamily="18" charset="0"/>
                      </a:rPr>
                      <m:t>−</m:t>
                    </m:r>
                    <m:d>
                      <m:dPr>
                        <m:ctrlPr>
                          <a:rPr lang="en-US" sz="1600" b="0" i="1" smtClean="0">
                            <a:latin typeface="Cambria Math" panose="02040503050406030204" pitchFamily="18" charset="0"/>
                          </a:rPr>
                        </m:ctrlPr>
                      </m:dPr>
                      <m:e>
                        <m:r>
                          <a:rPr lang="en-US" sz="1600" b="0" i="1" smtClean="0">
                            <a:latin typeface="Cambria Math" panose="02040503050406030204" pitchFamily="18" charset="0"/>
                          </a:rPr>
                          <m:t>1.837+0.01694</m:t>
                        </m:r>
                        <m:r>
                          <a:rPr lang="en-US" sz="1600" b="0" i="1" smtClean="0">
                            <a:latin typeface="Cambria Math" panose="02040503050406030204" pitchFamily="18" charset="0"/>
                          </a:rPr>
                          <m:t>𝑅𝑎𝑡𝑖𝑛𝑔</m:t>
                        </m:r>
                        <m:r>
                          <a:rPr lang="en-US" sz="1600" b="0" i="1" smtClean="0">
                            <a:latin typeface="Cambria Math" panose="02040503050406030204" pitchFamily="18" charset="0"/>
                          </a:rPr>
                          <m:t>−1.784</m:t>
                        </m:r>
                      </m:e>
                    </m:d>
                    <m:r>
                      <a:rPr lang="en-US" sz="1600" b="0" i="1" smtClean="0">
                        <a:latin typeface="Cambria Math" panose="02040503050406030204" pitchFamily="18" charset="0"/>
                        <a:ea typeface="Cambria Math" panose="02040503050406030204" pitchFamily="18" charset="0"/>
                      </a:rPr>
                      <m:t>×</m:t>
                    </m:r>
                    <m:r>
                      <a:rPr lang="en-US" sz="1600" b="0" i="1" smtClean="0">
                        <a:latin typeface="Cambria Math" panose="02040503050406030204" pitchFamily="18" charset="0"/>
                        <a:ea typeface="Cambria Math" panose="02040503050406030204" pitchFamily="18" charset="0"/>
                      </a:rPr>
                      <m:t>𝐼𝑛𝑐𝑜𝑚𝑒</m:t>
                    </m:r>
                    <m:r>
                      <a:rPr lang="en-US" sz="1600" b="0" i="1" smtClean="0">
                        <a:latin typeface="Cambria Math" panose="02040503050406030204" pitchFamily="18" charset="0"/>
                        <a:ea typeface="Cambria Math" panose="02040503050406030204" pitchFamily="18" charset="0"/>
                      </a:rPr>
                      <m:t>+155.5</m:t>
                    </m:r>
                  </m:oMath>
                </a14:m>
                <a:endParaRPr lang="en-US" sz="1600" dirty="0"/>
              </a:p>
            </p:txBody>
          </p:sp>
        </mc:Choice>
        <mc:Fallback xmlns="">
          <p:sp>
            <p:nvSpPr>
              <p:cNvPr id="13" name="TextBox 12">
                <a:extLst>
                  <a:ext uri="{FF2B5EF4-FFF2-40B4-BE49-F238E27FC236}">
                    <a16:creationId xmlns:a16="http://schemas.microsoft.com/office/drawing/2014/main" id="{89AE0EC9-EB6F-AF53-08F0-676D2AB1CE12}"/>
                  </a:ext>
                </a:extLst>
              </p:cNvPr>
              <p:cNvSpPr txBox="1">
                <a:spLocks noRot="1" noChangeAspect="1" noMove="1" noResize="1" noEditPoints="1" noAdjustHandles="1" noChangeArrowheads="1" noChangeShapeType="1" noTextEdit="1"/>
              </p:cNvSpPr>
              <p:nvPr/>
            </p:nvSpPr>
            <p:spPr>
              <a:xfrm>
                <a:off x="4917763" y="5166125"/>
                <a:ext cx="4309430" cy="1071575"/>
              </a:xfrm>
              <a:prstGeom prst="rect">
                <a:avLst/>
              </a:prstGeom>
              <a:blipFill>
                <a:blip r:embed="rId10"/>
                <a:stretch>
                  <a:fillRect l="-849"/>
                </a:stretch>
              </a:blipFill>
            </p:spPr>
            <p:txBody>
              <a:bodyPr/>
              <a:lstStyle/>
              <a:p>
                <a:r>
                  <a:rPr lang="en-US">
                    <a:noFill/>
                  </a:rPr>
                  <a:t> </a:t>
                </a:r>
              </a:p>
            </p:txBody>
          </p:sp>
        </mc:Fallback>
      </mc:AlternateContent>
      <p:sp>
        <p:nvSpPr>
          <p:cNvPr id="14" name="TextBox 13">
            <a:extLst>
              <a:ext uri="{FF2B5EF4-FFF2-40B4-BE49-F238E27FC236}">
                <a16:creationId xmlns:a16="http://schemas.microsoft.com/office/drawing/2014/main" id="{A13BA635-7C6F-0E29-C47B-3B9BFE69B5BC}"/>
              </a:ext>
            </a:extLst>
          </p:cNvPr>
          <p:cNvSpPr txBox="1"/>
          <p:nvPr/>
        </p:nvSpPr>
        <p:spPr>
          <a:xfrm>
            <a:off x="9296731" y="5160482"/>
            <a:ext cx="2957596" cy="1077218"/>
          </a:xfrm>
          <a:prstGeom prst="rect">
            <a:avLst/>
          </a:prstGeom>
          <a:noFill/>
        </p:spPr>
        <p:txBody>
          <a:bodyPr wrap="square" rtlCol="0">
            <a:spAutoFit/>
          </a:bodyPr>
          <a:lstStyle/>
          <a:p>
            <a:r>
              <a:rPr lang="en-US" sz="1600" dirty="0"/>
              <a:t>If a student, with income increase, credit balance likely to increase decreases. The student is likely  to spend less. </a:t>
            </a:r>
          </a:p>
        </p:txBody>
      </p:sp>
      <p:pic>
        <p:nvPicPr>
          <p:cNvPr id="2" name="Graphic 1" descr="Right pointing backhand index outline">
            <a:extLst>
              <a:ext uri="{FF2B5EF4-FFF2-40B4-BE49-F238E27FC236}">
                <a16:creationId xmlns:a16="http://schemas.microsoft.com/office/drawing/2014/main" id="{0A82C7E2-D1F0-426B-1992-A2DA1B5473C1}"/>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5908056" y="6245704"/>
            <a:ext cx="582211" cy="582211"/>
          </a:xfrm>
          <a:prstGeom prst="rect">
            <a:avLst/>
          </a:prstGeom>
        </p:spPr>
      </p:pic>
      <p:sp>
        <p:nvSpPr>
          <p:cNvPr id="3" name="TextBox 2">
            <a:extLst>
              <a:ext uri="{FF2B5EF4-FFF2-40B4-BE49-F238E27FC236}">
                <a16:creationId xmlns:a16="http://schemas.microsoft.com/office/drawing/2014/main" id="{23138366-1401-7147-C549-BDB90E00DAD4}"/>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Tree>
    <p:extLst>
      <p:ext uri="{BB962C8B-B14F-4D97-AF65-F5344CB8AC3E}">
        <p14:creationId xmlns:p14="http://schemas.microsoft.com/office/powerpoint/2010/main" val="36799061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3"/>
                                        </p:tgtEl>
                                        <p:attrNameLst>
                                          <p:attrName>style.visibility</p:attrName>
                                        </p:attrNameLst>
                                      </p:cBhvr>
                                      <p:to>
                                        <p:strVal val="visible"/>
                                      </p:to>
                                    </p:set>
                                    <p:anim calcmode="lin" valueType="num">
                                      <p:cBhvr additive="base">
                                        <p:cTn id="17" dur="500" fill="hold"/>
                                        <p:tgtEl>
                                          <p:spTgt spid="13"/>
                                        </p:tgtEl>
                                        <p:attrNameLst>
                                          <p:attrName>ppt_x</p:attrName>
                                        </p:attrNameLst>
                                      </p:cBhvr>
                                      <p:tavLst>
                                        <p:tav tm="0">
                                          <p:val>
                                            <p:strVal val="#ppt_x"/>
                                          </p:val>
                                        </p:tav>
                                        <p:tav tm="100000">
                                          <p:val>
                                            <p:strVal val="#ppt_x"/>
                                          </p:val>
                                        </p:tav>
                                      </p:tavLst>
                                    </p:anim>
                                    <p:anim calcmode="lin" valueType="num">
                                      <p:cBhvr additive="base">
                                        <p:cTn id="18" dur="500" fill="hold"/>
                                        <p:tgtEl>
                                          <p:spTgt spid="1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4"/>
                                        </p:tgtEl>
                                        <p:attrNameLst>
                                          <p:attrName>style.visibility</p:attrName>
                                        </p:attrNameLst>
                                      </p:cBhvr>
                                      <p:to>
                                        <p:strVal val="visible"/>
                                      </p:to>
                                    </p:set>
                                    <p:anim calcmode="lin" valueType="num">
                                      <p:cBhvr additive="base">
                                        <p:cTn id="21" dur="500" fill="hold"/>
                                        <p:tgtEl>
                                          <p:spTgt spid="14"/>
                                        </p:tgtEl>
                                        <p:attrNameLst>
                                          <p:attrName>ppt_x</p:attrName>
                                        </p:attrNameLst>
                                      </p:cBhvr>
                                      <p:tavLst>
                                        <p:tav tm="0">
                                          <p:val>
                                            <p:strVal val="#ppt_x"/>
                                          </p:val>
                                        </p:tav>
                                        <p:tav tm="100000">
                                          <p:val>
                                            <p:strVal val="#ppt_x"/>
                                          </p:val>
                                        </p:tav>
                                      </p:tavLst>
                                    </p:anim>
                                    <p:anim calcmode="lin" valueType="num">
                                      <p:cBhvr additive="base">
                                        <p:cTn id="2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p:bldP spid="13" grpId="0" animBg="1"/>
      <p:bldP spid="1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18</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18</a:t>
            </a:fld>
            <a:endParaRPr lang="en-US"/>
          </a:p>
        </p:txBody>
      </p:sp>
      <p:sp>
        <p:nvSpPr>
          <p:cNvPr id="2" name="TextBox 1">
            <a:extLst>
              <a:ext uri="{FF2B5EF4-FFF2-40B4-BE49-F238E27FC236}">
                <a16:creationId xmlns:a16="http://schemas.microsoft.com/office/drawing/2014/main" id="{D739FBEF-052B-3183-D59C-929362D12EF7}"/>
              </a:ext>
            </a:extLst>
          </p:cNvPr>
          <p:cNvSpPr txBox="1"/>
          <p:nvPr/>
        </p:nvSpPr>
        <p:spPr>
          <a:xfrm>
            <a:off x="6540438" y="2278869"/>
            <a:ext cx="4813361" cy="2031325"/>
          </a:xfrm>
          <a:prstGeom prst="rect">
            <a:avLst/>
          </a:prstGeom>
          <a:noFill/>
        </p:spPr>
        <p:txBody>
          <a:bodyPr wrap="square" rtlCol="0">
            <a:spAutoFit/>
          </a:bodyPr>
          <a:lstStyle/>
          <a:p>
            <a:r>
              <a:rPr lang="en-US" dirty="0"/>
              <a:t>Leah’s approach:</a:t>
            </a:r>
          </a:p>
          <a:p>
            <a:pPr marL="342900" indent="-342900">
              <a:buAutoNum type="arabicPeriod"/>
            </a:pPr>
            <a:r>
              <a:rPr lang="en-US" dirty="0"/>
              <a:t>Start with an interaction model with all predictors </a:t>
            </a:r>
          </a:p>
          <a:p>
            <a:pPr marL="342900" indent="-342900">
              <a:buFont typeface="+mj-lt"/>
              <a:buAutoNum type="arabicPeriod"/>
            </a:pPr>
            <a:r>
              <a:rPr lang="en-US" dirty="0"/>
              <a:t>Remove non-significant interactions</a:t>
            </a:r>
          </a:p>
          <a:p>
            <a:pPr marL="342900" indent="-342900">
              <a:buFont typeface="+mj-lt"/>
              <a:buAutoNum type="arabicPeriod"/>
            </a:pPr>
            <a:r>
              <a:rPr lang="en-US" sz="1800" dirty="0"/>
              <a:t>Rerun model to ensure all predictors are significant</a:t>
            </a:r>
          </a:p>
          <a:p>
            <a:pPr marL="342900" indent="-342900">
              <a:buFont typeface="+mj-lt"/>
              <a:buAutoNum type="arabicPeriod"/>
            </a:pPr>
            <a:r>
              <a:rPr lang="en-US" sz="1800" dirty="0"/>
              <a:t>Iterate step 3 until done.</a:t>
            </a:r>
          </a:p>
        </p:txBody>
      </p:sp>
      <p:pic>
        <p:nvPicPr>
          <p:cNvPr id="3" name="Graphic 2" descr="Right pointing backhand index outline">
            <a:extLst>
              <a:ext uri="{FF2B5EF4-FFF2-40B4-BE49-F238E27FC236}">
                <a16:creationId xmlns:a16="http://schemas.microsoft.com/office/drawing/2014/main" id="{AA2E7677-0BB0-E865-DAA6-E747BF7588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8056" y="6245704"/>
            <a:ext cx="582211" cy="582211"/>
          </a:xfrm>
          <a:prstGeom prst="rect">
            <a:avLst/>
          </a:prstGeom>
        </p:spPr>
      </p:pic>
      <p:sp>
        <p:nvSpPr>
          <p:cNvPr id="5" name="TextBox 4">
            <a:extLst>
              <a:ext uri="{FF2B5EF4-FFF2-40B4-BE49-F238E27FC236}">
                <a16:creationId xmlns:a16="http://schemas.microsoft.com/office/drawing/2014/main" id="{06C89F5F-EB3D-F3D0-3807-5A606A099C33}"/>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
        <p:nvSpPr>
          <p:cNvPr id="11" name="TextBox 10">
            <a:extLst>
              <a:ext uri="{FF2B5EF4-FFF2-40B4-BE49-F238E27FC236}">
                <a16:creationId xmlns:a16="http://schemas.microsoft.com/office/drawing/2014/main" id="{F8484371-F12C-E47B-49C7-8E6BE5DE0165}"/>
              </a:ext>
            </a:extLst>
          </p:cNvPr>
          <p:cNvSpPr txBox="1"/>
          <p:nvPr/>
        </p:nvSpPr>
        <p:spPr>
          <a:xfrm>
            <a:off x="730120" y="2286000"/>
            <a:ext cx="5474737" cy="2031325"/>
          </a:xfrm>
          <a:prstGeom prst="rect">
            <a:avLst/>
          </a:prstGeom>
          <a:noFill/>
        </p:spPr>
        <p:txBody>
          <a:bodyPr wrap="square">
            <a:spAutoFit/>
          </a:bodyPr>
          <a:lstStyle/>
          <a:p>
            <a:r>
              <a:rPr lang="en-US" dirty="0">
                <a:solidFill>
                  <a:schemeClr val="accent6"/>
                </a:solidFill>
              </a:rPr>
              <a:t>Dr. </a:t>
            </a:r>
            <a:r>
              <a:rPr lang="en-CA" dirty="0">
                <a:solidFill>
                  <a:schemeClr val="accent6"/>
                </a:solidFill>
              </a:rPr>
              <a:t>Thuntida Ngamkham’s approach</a:t>
            </a:r>
            <a:endParaRPr lang="en-US" dirty="0">
              <a:solidFill>
                <a:schemeClr val="accent6"/>
              </a:solidFill>
            </a:endParaRPr>
          </a:p>
          <a:p>
            <a:pPr marL="342900" indent="-342900">
              <a:buFont typeface="+mj-lt"/>
              <a:buAutoNum type="arabicPeriod"/>
            </a:pPr>
            <a:r>
              <a:rPr lang="en-US" dirty="0">
                <a:solidFill>
                  <a:schemeClr val="accent6"/>
                </a:solidFill>
              </a:rPr>
              <a:t>Build an additive model</a:t>
            </a:r>
          </a:p>
          <a:p>
            <a:pPr marL="342900" indent="-342900">
              <a:buFont typeface="+mj-lt"/>
              <a:buAutoNum type="arabicPeriod"/>
            </a:pPr>
            <a:r>
              <a:rPr lang="en-US" dirty="0">
                <a:solidFill>
                  <a:schemeClr val="accent6"/>
                </a:solidFill>
              </a:rPr>
              <a:t>Determine significant predictors</a:t>
            </a:r>
          </a:p>
          <a:p>
            <a:pPr marL="342900" indent="-342900">
              <a:buFont typeface="+mj-lt"/>
              <a:buAutoNum type="arabicPeriod"/>
            </a:pPr>
            <a:r>
              <a:rPr lang="en-US" dirty="0">
                <a:solidFill>
                  <a:schemeClr val="accent6"/>
                </a:solidFill>
              </a:rPr>
              <a:t>Build an interaction model with significant predictors</a:t>
            </a:r>
          </a:p>
          <a:p>
            <a:pPr marL="342900" indent="-342900">
              <a:buFont typeface="+mj-lt"/>
              <a:buAutoNum type="arabicPeriod"/>
            </a:pPr>
            <a:r>
              <a:rPr lang="en-US" dirty="0">
                <a:solidFill>
                  <a:schemeClr val="accent6"/>
                </a:solidFill>
              </a:rPr>
              <a:t>Remove non-significant interactions</a:t>
            </a:r>
          </a:p>
          <a:p>
            <a:pPr marL="342900" indent="-342900">
              <a:buFont typeface="+mj-lt"/>
              <a:buAutoNum type="arabicPeriod"/>
            </a:pPr>
            <a:r>
              <a:rPr lang="en-US" dirty="0">
                <a:solidFill>
                  <a:schemeClr val="accent6"/>
                </a:solidFill>
              </a:rPr>
              <a:t>Rerun model to ensure all predictors are significant</a:t>
            </a:r>
          </a:p>
          <a:p>
            <a:pPr marL="342900" indent="-342900">
              <a:buFont typeface="+mj-lt"/>
              <a:buAutoNum type="arabicPeriod"/>
            </a:pPr>
            <a:r>
              <a:rPr lang="en-US" dirty="0">
                <a:solidFill>
                  <a:schemeClr val="accent6"/>
                </a:solidFill>
              </a:rPr>
              <a:t>Iterate at step 5 until done</a:t>
            </a:r>
          </a:p>
        </p:txBody>
      </p:sp>
    </p:spTree>
    <p:extLst>
      <p:ext uri="{BB962C8B-B14F-4D97-AF65-F5344CB8AC3E}">
        <p14:creationId xmlns:p14="http://schemas.microsoft.com/office/powerpoint/2010/main" val="27422019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19</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19</a:t>
            </a:fld>
            <a:endParaRPr lang="en-US"/>
          </a:p>
        </p:txBody>
      </p:sp>
      <p:pic>
        <p:nvPicPr>
          <p:cNvPr id="16" name="Picture 15">
            <a:extLst>
              <a:ext uri="{FF2B5EF4-FFF2-40B4-BE49-F238E27FC236}">
                <a16:creationId xmlns:a16="http://schemas.microsoft.com/office/drawing/2014/main" id="{E6266D4E-09C5-B43D-E006-FADACF177C13}"/>
              </a:ext>
            </a:extLst>
          </p:cNvPr>
          <p:cNvPicPr>
            <a:picLocks noChangeAspect="1"/>
          </p:cNvPicPr>
          <p:nvPr/>
        </p:nvPicPr>
        <p:blipFill>
          <a:blip r:embed="rId4"/>
          <a:stretch>
            <a:fillRect/>
          </a:stretch>
        </p:blipFill>
        <p:spPr>
          <a:xfrm>
            <a:off x="29958" y="130634"/>
            <a:ext cx="7750212" cy="5639289"/>
          </a:xfrm>
          <a:prstGeom prst="rect">
            <a:avLst/>
          </a:prstGeom>
          <a:ln>
            <a:solidFill>
              <a:schemeClr val="accent1"/>
            </a:solidFill>
          </a:ln>
        </p:spPr>
      </p:pic>
      <p:pic>
        <p:nvPicPr>
          <p:cNvPr id="25" name="Picture 24">
            <a:extLst>
              <a:ext uri="{FF2B5EF4-FFF2-40B4-BE49-F238E27FC236}">
                <a16:creationId xmlns:a16="http://schemas.microsoft.com/office/drawing/2014/main" id="{71DC5909-8C71-C682-EC66-85E659DA36F6}"/>
              </a:ext>
            </a:extLst>
          </p:cNvPr>
          <p:cNvPicPr>
            <a:picLocks noChangeAspect="1"/>
          </p:cNvPicPr>
          <p:nvPr/>
        </p:nvPicPr>
        <p:blipFill>
          <a:blip r:embed="rId5"/>
          <a:stretch>
            <a:fillRect/>
          </a:stretch>
        </p:blipFill>
        <p:spPr>
          <a:xfrm>
            <a:off x="5056849" y="1593407"/>
            <a:ext cx="5766661" cy="4615804"/>
          </a:xfrm>
          <a:prstGeom prst="rect">
            <a:avLst/>
          </a:prstGeom>
          <a:ln>
            <a:solidFill>
              <a:schemeClr val="accent1"/>
            </a:solidFill>
          </a:ln>
        </p:spPr>
      </p:pic>
      <p:pic>
        <p:nvPicPr>
          <p:cNvPr id="29" name="Picture 28">
            <a:extLst>
              <a:ext uri="{FF2B5EF4-FFF2-40B4-BE49-F238E27FC236}">
                <a16:creationId xmlns:a16="http://schemas.microsoft.com/office/drawing/2014/main" id="{05F5C971-B851-D04A-F439-038C6921CA2C}"/>
              </a:ext>
            </a:extLst>
          </p:cNvPr>
          <p:cNvPicPr>
            <a:picLocks noChangeAspect="1"/>
          </p:cNvPicPr>
          <p:nvPr/>
        </p:nvPicPr>
        <p:blipFill>
          <a:blip r:embed="rId6"/>
          <a:stretch>
            <a:fillRect/>
          </a:stretch>
        </p:blipFill>
        <p:spPr>
          <a:xfrm>
            <a:off x="5530407" y="5338471"/>
            <a:ext cx="6645216" cy="1066892"/>
          </a:xfrm>
          <a:prstGeom prst="rect">
            <a:avLst/>
          </a:prstGeom>
          <a:ln>
            <a:solidFill>
              <a:schemeClr val="accent1"/>
            </a:solidFill>
          </a:ln>
        </p:spPr>
      </p:pic>
      <p:pic>
        <p:nvPicPr>
          <p:cNvPr id="30" name="Graphic 29" descr="Right pointing backhand index outline">
            <a:extLst>
              <a:ext uri="{FF2B5EF4-FFF2-40B4-BE49-F238E27FC236}">
                <a16:creationId xmlns:a16="http://schemas.microsoft.com/office/drawing/2014/main" id="{EEFD038E-737C-DF39-5897-803858B6C892}"/>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908056" y="6245704"/>
            <a:ext cx="582211" cy="582211"/>
          </a:xfrm>
          <a:prstGeom prst="rect">
            <a:avLst/>
          </a:prstGeom>
        </p:spPr>
      </p:pic>
      <p:sp>
        <p:nvSpPr>
          <p:cNvPr id="31" name="TextBox 30">
            <a:extLst>
              <a:ext uri="{FF2B5EF4-FFF2-40B4-BE49-F238E27FC236}">
                <a16:creationId xmlns:a16="http://schemas.microsoft.com/office/drawing/2014/main" id="{53EFC2D2-14A8-DDA6-BAA6-6E34707F2689}"/>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pic>
        <p:nvPicPr>
          <p:cNvPr id="33" name="Picture 32">
            <a:extLst>
              <a:ext uri="{FF2B5EF4-FFF2-40B4-BE49-F238E27FC236}">
                <a16:creationId xmlns:a16="http://schemas.microsoft.com/office/drawing/2014/main" id="{40545660-5FCB-80A0-4269-F8F6FB8C1A56}"/>
              </a:ext>
            </a:extLst>
          </p:cNvPr>
          <p:cNvPicPr>
            <a:picLocks noChangeAspect="1"/>
          </p:cNvPicPr>
          <p:nvPr/>
        </p:nvPicPr>
        <p:blipFill>
          <a:blip r:embed="rId9"/>
          <a:stretch>
            <a:fillRect/>
          </a:stretch>
        </p:blipFill>
        <p:spPr>
          <a:xfrm>
            <a:off x="29958" y="63607"/>
            <a:ext cx="7750212" cy="739204"/>
          </a:xfrm>
          <a:prstGeom prst="rect">
            <a:avLst/>
          </a:prstGeom>
        </p:spPr>
      </p:pic>
    </p:spTree>
    <p:extLst>
      <p:ext uri="{BB962C8B-B14F-4D97-AF65-F5344CB8AC3E}">
        <p14:creationId xmlns:p14="http://schemas.microsoft.com/office/powerpoint/2010/main" val="49404628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Effect transition="in" filter="fade">
                                      <p:cBhvr>
                                        <p:cTn id="7" dur="1000"/>
                                        <p:tgtEl>
                                          <p:spTgt spid="25"/>
                                        </p:tgtEl>
                                      </p:cBhvr>
                                    </p:animEffect>
                                    <p:anim calcmode="lin" valueType="num">
                                      <p:cBhvr>
                                        <p:cTn id="8" dur="1000" fill="hold"/>
                                        <p:tgtEl>
                                          <p:spTgt spid="25"/>
                                        </p:tgtEl>
                                        <p:attrNameLst>
                                          <p:attrName>ppt_x</p:attrName>
                                        </p:attrNameLst>
                                      </p:cBhvr>
                                      <p:tavLst>
                                        <p:tav tm="0">
                                          <p:val>
                                            <p:strVal val="#ppt_x"/>
                                          </p:val>
                                        </p:tav>
                                        <p:tav tm="100000">
                                          <p:val>
                                            <p:strVal val="#ppt_x"/>
                                          </p:val>
                                        </p:tav>
                                      </p:tavLst>
                                    </p:anim>
                                    <p:anim calcmode="lin" valueType="num">
                                      <p:cBhvr>
                                        <p:cTn id="9" dur="1000" fill="hold"/>
                                        <p:tgtEl>
                                          <p:spTgt spid="2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nodeType="clickEffect">
                                  <p:stCondLst>
                                    <p:cond delay="0"/>
                                  </p:stCondLst>
                                  <p:childTnLst>
                                    <p:set>
                                      <p:cBhvr>
                                        <p:cTn id="13" dur="1" fill="hold">
                                          <p:stCondLst>
                                            <p:cond delay="0"/>
                                          </p:stCondLst>
                                        </p:cTn>
                                        <p:tgtEl>
                                          <p:spTgt spid="29"/>
                                        </p:tgtEl>
                                        <p:attrNameLst>
                                          <p:attrName>style.visibility</p:attrName>
                                        </p:attrNameLst>
                                      </p:cBhvr>
                                      <p:to>
                                        <p:strVal val="visible"/>
                                      </p:to>
                                    </p:set>
                                    <p:anim calcmode="lin" valueType="num">
                                      <p:cBhvr additive="base">
                                        <p:cTn id="14" dur="500" fill="hold"/>
                                        <p:tgtEl>
                                          <p:spTgt spid="29"/>
                                        </p:tgtEl>
                                        <p:attrNameLst>
                                          <p:attrName>ppt_x</p:attrName>
                                        </p:attrNameLst>
                                      </p:cBhvr>
                                      <p:tavLst>
                                        <p:tav tm="0">
                                          <p:val>
                                            <p:strVal val="#ppt_x"/>
                                          </p:val>
                                        </p:tav>
                                        <p:tav tm="100000">
                                          <p:val>
                                            <p:strVal val="#ppt_x"/>
                                          </p:val>
                                        </p:tav>
                                      </p:tavLst>
                                    </p:anim>
                                    <p:anim calcmode="lin" valueType="num">
                                      <p:cBhvr additive="base">
                                        <p:cTn id="15"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latin typeface="Calibri" panose="020F0502020204030204" pitchFamily="34" charset="0"/>
                <a:ea typeface="SimSun" panose="02010600030101010101" pitchFamily="2" charset="-122"/>
              </a:rPr>
              <a:t>Topic 3: Statistical Model selection </a:t>
            </a:r>
            <a:r>
              <a:rPr lang="en-CA" sz="1900" dirty="0">
                <a:latin typeface="Calibri" panose="020F0502020204030204" pitchFamily="34" charset="0"/>
                <a:ea typeface="SimSun" panose="02010600030101010101" pitchFamily="2" charset="-122"/>
              </a:rPr>
              <a:t>(Assignment 2)</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4: </a:t>
            </a:r>
            <a:r>
              <a:rPr lang="en-CA" sz="1900" dirty="0">
                <a:effectLst/>
                <a:latin typeface="Calibri" panose="020F0502020204030204" pitchFamily="34" charset="0"/>
                <a:ea typeface="SimSun" panose="02010600030101010101" pitchFamily="2" charset="-122"/>
              </a:rPr>
              <a:t>Model selection: Stepwise regression procedures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5: </a:t>
            </a:r>
            <a:r>
              <a:rPr lang="en-CA" sz="1900" dirty="0">
                <a:effectLst/>
                <a:latin typeface="Calibri" panose="020F0502020204030204" pitchFamily="34" charset="0"/>
                <a:ea typeface="SimSun" panose="02010600030101010101" pitchFamily="2" charset="-122"/>
              </a:rPr>
              <a:t>Model selection: </a:t>
            </a:r>
            <a:r>
              <a:rPr lang="en-CA" sz="1900" dirty="0">
                <a:latin typeface="Calibri" panose="020F0502020204030204" pitchFamily="34" charset="0"/>
                <a:ea typeface="SimSun" panose="02010600030101010101" pitchFamily="2" charset="-122"/>
              </a:rPr>
              <a:t>F</a:t>
            </a:r>
            <a:r>
              <a:rPr lang="en-CA" sz="1900" dirty="0">
                <a:effectLst/>
                <a:latin typeface="Calibri" panose="020F0502020204030204" pitchFamily="34" charset="0"/>
                <a:ea typeface="SimSun" panose="02010600030101010101" pitchFamily="2" charset="-122"/>
              </a:rPr>
              <a:t>orward and Backward selection procedures</a:t>
            </a:r>
          </a:p>
          <a:p>
            <a:r>
              <a:rPr lang="en-US" sz="1900" dirty="0">
                <a:latin typeface="Calibri" panose="020F0502020204030204" pitchFamily="34" charset="0"/>
                <a:ea typeface="SimSun" panose="02010600030101010101" pitchFamily="2" charset="-122"/>
              </a:rPr>
              <a:t>Topic 4: Statistical model diagnostics</a:t>
            </a:r>
          </a:p>
          <a:p>
            <a:pPr lvl="1"/>
            <a:r>
              <a:rPr lang="en-US" sz="1900" dirty="0">
                <a:latin typeface="Calibri" panose="020F0502020204030204" pitchFamily="34" charset="0"/>
                <a:ea typeface="SimSun" panose="02010600030101010101" pitchFamily="2" charset="-122"/>
              </a:rPr>
              <a:t>Lecture 6: </a:t>
            </a:r>
            <a:r>
              <a:rPr lang="en-CA" sz="1900" dirty="0">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7: </a:t>
            </a:r>
            <a:r>
              <a:rPr lang="en-CA" sz="1900" dirty="0">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8: </a:t>
            </a:r>
            <a:r>
              <a:rPr lang="en-CA" sz="1900" dirty="0">
                <a:effectLst/>
                <a:latin typeface="Calibri" panose="020F0502020204030204" pitchFamily="34" charset="0"/>
                <a:ea typeface="SimSun" panose="02010600030101010101" pitchFamily="2" charset="-122"/>
              </a:rPr>
              <a:t>Multiple regression diagnostics: data transformation</a:t>
            </a:r>
          </a:p>
          <a:p>
            <a:r>
              <a:rPr lang="en-US" sz="1900" dirty="0">
                <a:latin typeface="Calibri" panose="020F0502020204030204" pitchFamily="34" charset="0"/>
                <a:ea typeface="SimSun" panose="02010600030101010101" pitchFamily="2" charset="-122"/>
              </a:rPr>
              <a:t>Topic 5: Transfer learning</a:t>
            </a:r>
          </a:p>
          <a:p>
            <a:pPr lvl="1"/>
            <a:r>
              <a:rPr lang="en-US" sz="1900" dirty="0">
                <a:latin typeface="Calibri" panose="020F0502020204030204" pitchFamily="34" charset="0"/>
                <a:ea typeface="SimSun" panose="02010600030101010101" pitchFamily="2" charset="-122"/>
              </a:rPr>
              <a:t>Lecture 9: </a:t>
            </a:r>
            <a:r>
              <a:rPr lang="en-CA" sz="1900" dirty="0">
                <a:effectLst/>
                <a:latin typeface="Calibri" panose="020F0502020204030204" pitchFamily="34" charset="0"/>
                <a:ea typeface="SimSun" panose="02010600030101010101" pitchFamily="2" charset="-122"/>
              </a:rPr>
              <a:t>Transfer-learning (Bonus): standing on the shoulders of giants. </a:t>
            </a:r>
            <a:endParaRPr lang="en-US" sz="19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14D8A6C2-4DEC-7904-CA12-0E63B596335B}"/>
              </a:ext>
            </a:extLst>
          </p:cNvPr>
          <p:cNvSpPr>
            <a:spLocks noGrp="1"/>
          </p:cNvSpPr>
          <p:nvPr>
            <p:ph type="sldNum" sz="quarter" idx="12"/>
          </p:nvPr>
        </p:nvSpPr>
        <p:spPr/>
        <p:txBody>
          <a:bodyPr/>
          <a:lstStyle/>
          <a:p>
            <a:fld id="{998FC6E2-3800-4EB0-A18D-3856D6660061}" type="slidenum">
              <a:rPr lang="en-US" smtClean="0"/>
              <a:t>2</a:t>
            </a:fld>
            <a:endParaRPr lang="en-US"/>
          </a:p>
        </p:txBody>
      </p:sp>
    </p:spTree>
    <p:extLst>
      <p:ext uri="{BB962C8B-B14F-4D97-AF65-F5344CB8AC3E}">
        <p14:creationId xmlns:p14="http://schemas.microsoft.com/office/powerpoint/2010/main" val="49237659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20</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20</a:t>
            </a:fld>
            <a:endParaRPr lang="en-US"/>
          </a:p>
        </p:txBody>
      </p:sp>
      <p:pic>
        <p:nvPicPr>
          <p:cNvPr id="22" name="Graphic 21" descr="Right pointing backhand index outline">
            <a:extLst>
              <a:ext uri="{FF2B5EF4-FFF2-40B4-BE49-F238E27FC236}">
                <a16:creationId xmlns:a16="http://schemas.microsoft.com/office/drawing/2014/main" id="{C4695F9A-4C13-EE06-208A-6C3A2EF9BC8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8056" y="6245704"/>
            <a:ext cx="582211" cy="582211"/>
          </a:xfrm>
          <a:prstGeom prst="rect">
            <a:avLst/>
          </a:prstGeom>
        </p:spPr>
      </p:pic>
      <p:sp>
        <p:nvSpPr>
          <p:cNvPr id="23" name="TextBox 22">
            <a:extLst>
              <a:ext uri="{FF2B5EF4-FFF2-40B4-BE49-F238E27FC236}">
                <a16:creationId xmlns:a16="http://schemas.microsoft.com/office/drawing/2014/main" id="{9786F679-E8D1-C708-4307-E15C972CEB78}"/>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
        <p:nvSpPr>
          <p:cNvPr id="14" name="Arrow: Curved Down 13">
            <a:extLst>
              <a:ext uri="{FF2B5EF4-FFF2-40B4-BE49-F238E27FC236}">
                <a16:creationId xmlns:a16="http://schemas.microsoft.com/office/drawing/2014/main" id="{AAD1043E-14E6-5BA8-7F46-08154212D561}"/>
              </a:ext>
            </a:extLst>
          </p:cNvPr>
          <p:cNvSpPr/>
          <p:nvPr/>
        </p:nvSpPr>
        <p:spPr>
          <a:xfrm rot="3910120">
            <a:off x="8940505" y="3206701"/>
            <a:ext cx="1147665" cy="965718"/>
          </a:xfrm>
          <a:prstGeom prst="curvedDownArrow">
            <a:avLst>
              <a:gd name="adj1" fmla="val 25000"/>
              <a:gd name="adj2" fmla="val 2724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7" name="Picture 16">
            <a:extLst>
              <a:ext uri="{FF2B5EF4-FFF2-40B4-BE49-F238E27FC236}">
                <a16:creationId xmlns:a16="http://schemas.microsoft.com/office/drawing/2014/main" id="{3ADF4B74-BC70-0EFC-51B4-DC1A4CCAE77D}"/>
              </a:ext>
            </a:extLst>
          </p:cNvPr>
          <p:cNvPicPr>
            <a:picLocks noChangeAspect="1"/>
          </p:cNvPicPr>
          <p:nvPr/>
        </p:nvPicPr>
        <p:blipFill>
          <a:blip r:embed="rId6"/>
          <a:stretch>
            <a:fillRect/>
          </a:stretch>
        </p:blipFill>
        <p:spPr>
          <a:xfrm>
            <a:off x="128344" y="1574753"/>
            <a:ext cx="8594223" cy="2021351"/>
          </a:xfrm>
          <a:prstGeom prst="rect">
            <a:avLst/>
          </a:prstGeom>
        </p:spPr>
      </p:pic>
      <p:pic>
        <p:nvPicPr>
          <p:cNvPr id="24" name="Picture 23">
            <a:extLst>
              <a:ext uri="{FF2B5EF4-FFF2-40B4-BE49-F238E27FC236}">
                <a16:creationId xmlns:a16="http://schemas.microsoft.com/office/drawing/2014/main" id="{9E1F6F41-3434-F28E-A9F2-0E5434E9E629}"/>
              </a:ext>
            </a:extLst>
          </p:cNvPr>
          <p:cNvPicPr>
            <a:picLocks noChangeAspect="1"/>
          </p:cNvPicPr>
          <p:nvPr/>
        </p:nvPicPr>
        <p:blipFill>
          <a:blip r:embed="rId7"/>
          <a:stretch>
            <a:fillRect/>
          </a:stretch>
        </p:blipFill>
        <p:spPr>
          <a:xfrm>
            <a:off x="3581152" y="4538624"/>
            <a:ext cx="8242459" cy="1110208"/>
          </a:xfrm>
          <a:prstGeom prst="rect">
            <a:avLst/>
          </a:prstGeom>
        </p:spPr>
      </p:pic>
    </p:spTree>
    <p:extLst>
      <p:ext uri="{BB962C8B-B14F-4D97-AF65-F5344CB8AC3E}">
        <p14:creationId xmlns:p14="http://schemas.microsoft.com/office/powerpoint/2010/main" val="21922158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21</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21</a:t>
            </a:fld>
            <a:endParaRPr lang="en-US"/>
          </a:p>
        </p:txBody>
      </p:sp>
      <p:pic>
        <p:nvPicPr>
          <p:cNvPr id="2" name="Graphic 1" descr="Right pointing backhand index outline">
            <a:extLst>
              <a:ext uri="{FF2B5EF4-FFF2-40B4-BE49-F238E27FC236}">
                <a16:creationId xmlns:a16="http://schemas.microsoft.com/office/drawing/2014/main" id="{0A345B74-35AF-2C26-1296-98A63B097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8056" y="6245704"/>
            <a:ext cx="582211" cy="582211"/>
          </a:xfrm>
          <a:prstGeom prst="rect">
            <a:avLst/>
          </a:prstGeom>
        </p:spPr>
      </p:pic>
      <p:sp>
        <p:nvSpPr>
          <p:cNvPr id="3" name="TextBox 2">
            <a:extLst>
              <a:ext uri="{FF2B5EF4-FFF2-40B4-BE49-F238E27FC236}">
                <a16:creationId xmlns:a16="http://schemas.microsoft.com/office/drawing/2014/main" id="{EC4B6B1B-AA5D-E099-1BC6-0DB43CC08D0B}"/>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pic>
        <p:nvPicPr>
          <p:cNvPr id="17" name="Picture 16">
            <a:extLst>
              <a:ext uri="{FF2B5EF4-FFF2-40B4-BE49-F238E27FC236}">
                <a16:creationId xmlns:a16="http://schemas.microsoft.com/office/drawing/2014/main" id="{735BEFD3-E6B6-3A78-CADF-627C5354A360}"/>
              </a:ext>
            </a:extLst>
          </p:cNvPr>
          <p:cNvPicPr>
            <a:picLocks noChangeAspect="1"/>
          </p:cNvPicPr>
          <p:nvPr/>
        </p:nvPicPr>
        <p:blipFill>
          <a:blip r:embed="rId5"/>
          <a:stretch>
            <a:fillRect/>
          </a:stretch>
        </p:blipFill>
        <p:spPr>
          <a:xfrm>
            <a:off x="157460" y="1772816"/>
            <a:ext cx="9167636" cy="1930029"/>
          </a:xfrm>
          <a:prstGeom prst="rect">
            <a:avLst/>
          </a:prstGeom>
        </p:spPr>
      </p:pic>
      <p:sp>
        <p:nvSpPr>
          <p:cNvPr id="20" name="Arrow: Curved Down 19">
            <a:extLst>
              <a:ext uri="{FF2B5EF4-FFF2-40B4-BE49-F238E27FC236}">
                <a16:creationId xmlns:a16="http://schemas.microsoft.com/office/drawing/2014/main" id="{BE3C6E28-6E9A-4A43-02E4-8F5E219974AD}"/>
              </a:ext>
            </a:extLst>
          </p:cNvPr>
          <p:cNvSpPr/>
          <p:nvPr/>
        </p:nvSpPr>
        <p:spPr>
          <a:xfrm rot="3910120">
            <a:off x="8940505" y="3251669"/>
            <a:ext cx="1147665" cy="965718"/>
          </a:xfrm>
          <a:prstGeom prst="curvedDownArrow">
            <a:avLst>
              <a:gd name="adj1" fmla="val 25000"/>
              <a:gd name="adj2" fmla="val 2724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26" name="Picture 25">
            <a:extLst>
              <a:ext uri="{FF2B5EF4-FFF2-40B4-BE49-F238E27FC236}">
                <a16:creationId xmlns:a16="http://schemas.microsoft.com/office/drawing/2014/main" id="{E827DD98-00C2-C46E-3052-082CA601C502}"/>
              </a:ext>
            </a:extLst>
          </p:cNvPr>
          <p:cNvPicPr>
            <a:picLocks noChangeAspect="1"/>
          </p:cNvPicPr>
          <p:nvPr/>
        </p:nvPicPr>
        <p:blipFill>
          <a:blip r:embed="rId6"/>
          <a:stretch>
            <a:fillRect/>
          </a:stretch>
        </p:blipFill>
        <p:spPr>
          <a:xfrm>
            <a:off x="3979937" y="4656185"/>
            <a:ext cx="8001693" cy="746825"/>
          </a:xfrm>
          <a:prstGeom prst="rect">
            <a:avLst/>
          </a:prstGeom>
        </p:spPr>
      </p:pic>
    </p:spTree>
    <p:extLst>
      <p:ext uri="{BB962C8B-B14F-4D97-AF65-F5344CB8AC3E}">
        <p14:creationId xmlns:p14="http://schemas.microsoft.com/office/powerpoint/2010/main" val="1475869788"/>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22</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22</a:t>
            </a:fld>
            <a:endParaRPr lang="en-US"/>
          </a:p>
        </p:txBody>
      </p:sp>
      <p:pic>
        <p:nvPicPr>
          <p:cNvPr id="2" name="Graphic 1" descr="Right pointing backhand index outline">
            <a:extLst>
              <a:ext uri="{FF2B5EF4-FFF2-40B4-BE49-F238E27FC236}">
                <a16:creationId xmlns:a16="http://schemas.microsoft.com/office/drawing/2014/main" id="{0A345B74-35AF-2C26-1296-98A63B097E5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5908056" y="6245704"/>
            <a:ext cx="582211" cy="582211"/>
          </a:xfrm>
          <a:prstGeom prst="rect">
            <a:avLst/>
          </a:prstGeom>
        </p:spPr>
      </p:pic>
      <p:sp>
        <p:nvSpPr>
          <p:cNvPr id="3" name="TextBox 2">
            <a:extLst>
              <a:ext uri="{FF2B5EF4-FFF2-40B4-BE49-F238E27FC236}">
                <a16:creationId xmlns:a16="http://schemas.microsoft.com/office/drawing/2014/main" id="{EC4B6B1B-AA5D-E099-1BC6-0DB43CC08D0B}"/>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pic>
        <p:nvPicPr>
          <p:cNvPr id="10" name="Picture 9">
            <a:extLst>
              <a:ext uri="{FF2B5EF4-FFF2-40B4-BE49-F238E27FC236}">
                <a16:creationId xmlns:a16="http://schemas.microsoft.com/office/drawing/2014/main" id="{C36CB2F6-A3C8-0890-EA09-DFCE549102B1}"/>
              </a:ext>
            </a:extLst>
          </p:cNvPr>
          <p:cNvPicPr>
            <a:picLocks noChangeAspect="1"/>
          </p:cNvPicPr>
          <p:nvPr/>
        </p:nvPicPr>
        <p:blipFill>
          <a:blip r:embed="rId5"/>
          <a:stretch>
            <a:fillRect/>
          </a:stretch>
        </p:blipFill>
        <p:spPr>
          <a:xfrm>
            <a:off x="116227" y="1966095"/>
            <a:ext cx="9398110" cy="1876872"/>
          </a:xfrm>
          <a:prstGeom prst="rect">
            <a:avLst/>
          </a:prstGeom>
        </p:spPr>
      </p:pic>
      <p:sp>
        <p:nvSpPr>
          <p:cNvPr id="5" name="Arrow: Curved Down 4">
            <a:extLst>
              <a:ext uri="{FF2B5EF4-FFF2-40B4-BE49-F238E27FC236}">
                <a16:creationId xmlns:a16="http://schemas.microsoft.com/office/drawing/2014/main" id="{B3799944-0E15-846A-BD7F-B81D7F01E4C3}"/>
              </a:ext>
            </a:extLst>
          </p:cNvPr>
          <p:cNvSpPr/>
          <p:nvPr/>
        </p:nvSpPr>
        <p:spPr>
          <a:xfrm rot="3910120">
            <a:off x="8940505" y="3251669"/>
            <a:ext cx="1147665" cy="965718"/>
          </a:xfrm>
          <a:prstGeom prst="curvedDownArrow">
            <a:avLst>
              <a:gd name="adj1" fmla="val 25000"/>
              <a:gd name="adj2" fmla="val 27242"/>
              <a:gd name="adj3" fmla="val 25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pic>
        <p:nvPicPr>
          <p:cNvPr id="13" name="Picture 12">
            <a:extLst>
              <a:ext uri="{FF2B5EF4-FFF2-40B4-BE49-F238E27FC236}">
                <a16:creationId xmlns:a16="http://schemas.microsoft.com/office/drawing/2014/main" id="{A2A21FBB-9021-97E8-418D-0FB0622BBA92}"/>
              </a:ext>
            </a:extLst>
          </p:cNvPr>
          <p:cNvPicPr>
            <a:picLocks noChangeAspect="1"/>
          </p:cNvPicPr>
          <p:nvPr/>
        </p:nvPicPr>
        <p:blipFill>
          <a:blip r:embed="rId6"/>
          <a:stretch>
            <a:fillRect/>
          </a:stretch>
        </p:blipFill>
        <p:spPr>
          <a:xfrm>
            <a:off x="4330936" y="4575167"/>
            <a:ext cx="7576108" cy="780130"/>
          </a:xfrm>
          <a:prstGeom prst="rect">
            <a:avLst/>
          </a:prstGeom>
        </p:spPr>
      </p:pic>
      <p:pic>
        <p:nvPicPr>
          <p:cNvPr id="15" name="Picture 14">
            <a:extLst>
              <a:ext uri="{FF2B5EF4-FFF2-40B4-BE49-F238E27FC236}">
                <a16:creationId xmlns:a16="http://schemas.microsoft.com/office/drawing/2014/main" id="{C18EF713-31A1-197D-212E-FDBB19746A3D}"/>
              </a:ext>
            </a:extLst>
          </p:cNvPr>
          <p:cNvPicPr>
            <a:picLocks noChangeAspect="1"/>
          </p:cNvPicPr>
          <p:nvPr/>
        </p:nvPicPr>
        <p:blipFill rotWithShape="1">
          <a:blip r:embed="rId7"/>
          <a:srcRect r="21650" b="9622"/>
          <a:stretch/>
        </p:blipFill>
        <p:spPr>
          <a:xfrm>
            <a:off x="233634" y="4255334"/>
            <a:ext cx="3529660" cy="1907835"/>
          </a:xfrm>
          <a:prstGeom prst="rect">
            <a:avLst/>
          </a:prstGeom>
          <a:ln>
            <a:solidFill>
              <a:schemeClr val="tx1"/>
            </a:solidFill>
          </a:ln>
        </p:spPr>
      </p:pic>
    </p:spTree>
    <p:extLst>
      <p:ext uri="{BB962C8B-B14F-4D97-AF65-F5344CB8AC3E}">
        <p14:creationId xmlns:p14="http://schemas.microsoft.com/office/powerpoint/2010/main" val="84008773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23</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23</a:t>
            </a:fld>
            <a:endParaRPr lang="en-US"/>
          </a:p>
        </p:txBody>
      </p:sp>
      <p:pic>
        <p:nvPicPr>
          <p:cNvPr id="2" name="Graphic 1" descr="Right pointing backhand index outline">
            <a:extLst>
              <a:ext uri="{FF2B5EF4-FFF2-40B4-BE49-F238E27FC236}">
                <a16:creationId xmlns:a16="http://schemas.microsoft.com/office/drawing/2014/main" id="{0A345B74-35AF-2C26-1296-98A63B097E59}"/>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8056" y="6245704"/>
            <a:ext cx="582211" cy="582211"/>
          </a:xfrm>
          <a:prstGeom prst="rect">
            <a:avLst/>
          </a:prstGeom>
        </p:spPr>
      </p:pic>
      <p:sp>
        <p:nvSpPr>
          <p:cNvPr id="3" name="TextBox 2">
            <a:extLst>
              <a:ext uri="{FF2B5EF4-FFF2-40B4-BE49-F238E27FC236}">
                <a16:creationId xmlns:a16="http://schemas.microsoft.com/office/drawing/2014/main" id="{EC4B6B1B-AA5D-E099-1BC6-0DB43CC08D0B}"/>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pic>
        <p:nvPicPr>
          <p:cNvPr id="10" name="Picture 9">
            <a:extLst>
              <a:ext uri="{FF2B5EF4-FFF2-40B4-BE49-F238E27FC236}">
                <a16:creationId xmlns:a16="http://schemas.microsoft.com/office/drawing/2014/main" id="{820D14EB-9671-3C95-9B97-90BBBA0D3A8D}"/>
              </a:ext>
            </a:extLst>
          </p:cNvPr>
          <p:cNvPicPr>
            <a:picLocks noChangeAspect="1"/>
          </p:cNvPicPr>
          <p:nvPr/>
        </p:nvPicPr>
        <p:blipFill>
          <a:blip r:embed="rId6"/>
          <a:stretch>
            <a:fillRect/>
          </a:stretch>
        </p:blipFill>
        <p:spPr>
          <a:xfrm>
            <a:off x="158513" y="2054306"/>
            <a:ext cx="6078818" cy="3810880"/>
          </a:xfrm>
          <a:prstGeom prst="rect">
            <a:avLst/>
          </a:prstGeom>
          <a:ln>
            <a:solidFill>
              <a:schemeClr val="accent6"/>
            </a:solidFill>
          </a:ln>
        </p:spPr>
      </p:pic>
      <p:sp>
        <p:nvSpPr>
          <p:cNvPr id="13" name="TextBox 12">
            <a:extLst>
              <a:ext uri="{FF2B5EF4-FFF2-40B4-BE49-F238E27FC236}">
                <a16:creationId xmlns:a16="http://schemas.microsoft.com/office/drawing/2014/main" id="{B1A6F467-ACCA-2DCF-9D9B-4CAF6AB58B9E}"/>
              </a:ext>
            </a:extLst>
          </p:cNvPr>
          <p:cNvSpPr txBox="1"/>
          <p:nvPr/>
        </p:nvSpPr>
        <p:spPr>
          <a:xfrm>
            <a:off x="6402917" y="1615230"/>
            <a:ext cx="1901328" cy="369332"/>
          </a:xfrm>
          <a:prstGeom prst="rect">
            <a:avLst/>
          </a:prstGeom>
          <a:noFill/>
        </p:spPr>
        <p:txBody>
          <a:bodyPr wrap="square">
            <a:spAutoFit/>
          </a:bodyPr>
          <a:lstStyle/>
          <a:p>
            <a:r>
              <a:rPr lang="en-CA" dirty="0">
                <a:solidFill>
                  <a:schemeClr val="accent2"/>
                </a:solidFill>
              </a:rPr>
              <a:t>Leah’s final model</a:t>
            </a:r>
            <a:endParaRPr lang="en-US" dirty="0">
              <a:solidFill>
                <a:schemeClr val="accent2"/>
              </a:solidFill>
            </a:endParaRPr>
          </a:p>
        </p:txBody>
      </p:sp>
      <p:sp>
        <p:nvSpPr>
          <p:cNvPr id="14" name="TextBox 13">
            <a:extLst>
              <a:ext uri="{FF2B5EF4-FFF2-40B4-BE49-F238E27FC236}">
                <a16:creationId xmlns:a16="http://schemas.microsoft.com/office/drawing/2014/main" id="{CE334D2C-9ED4-47BE-0BE6-4D2B017AEAF7}"/>
              </a:ext>
            </a:extLst>
          </p:cNvPr>
          <p:cNvSpPr txBox="1"/>
          <p:nvPr/>
        </p:nvSpPr>
        <p:spPr>
          <a:xfrm>
            <a:off x="109683" y="1684974"/>
            <a:ext cx="3743860" cy="369332"/>
          </a:xfrm>
          <a:prstGeom prst="rect">
            <a:avLst/>
          </a:prstGeom>
          <a:noFill/>
        </p:spPr>
        <p:txBody>
          <a:bodyPr wrap="square">
            <a:spAutoFit/>
          </a:bodyPr>
          <a:lstStyle/>
          <a:p>
            <a:r>
              <a:rPr lang="en-US" dirty="0">
                <a:solidFill>
                  <a:schemeClr val="accent6"/>
                </a:solidFill>
              </a:rPr>
              <a:t>Dr. </a:t>
            </a:r>
            <a:r>
              <a:rPr lang="en-CA" dirty="0">
                <a:solidFill>
                  <a:schemeClr val="accent6"/>
                </a:solidFill>
              </a:rPr>
              <a:t>Thuntida Ngamkham’s final model</a:t>
            </a:r>
            <a:endParaRPr lang="en-US" dirty="0">
              <a:solidFill>
                <a:schemeClr val="accent6"/>
              </a:solidFill>
            </a:endParaRPr>
          </a:p>
        </p:txBody>
      </p:sp>
      <p:pic>
        <p:nvPicPr>
          <p:cNvPr id="20" name="Picture 19">
            <a:extLst>
              <a:ext uri="{FF2B5EF4-FFF2-40B4-BE49-F238E27FC236}">
                <a16:creationId xmlns:a16="http://schemas.microsoft.com/office/drawing/2014/main" id="{862B4C36-67AD-9C13-0815-FE1428D43EF7}"/>
              </a:ext>
            </a:extLst>
          </p:cNvPr>
          <p:cNvPicPr>
            <a:picLocks noChangeAspect="1"/>
          </p:cNvPicPr>
          <p:nvPr/>
        </p:nvPicPr>
        <p:blipFill>
          <a:blip r:embed="rId7"/>
          <a:stretch>
            <a:fillRect/>
          </a:stretch>
        </p:blipFill>
        <p:spPr>
          <a:xfrm>
            <a:off x="6402917" y="2045574"/>
            <a:ext cx="5549359" cy="3819612"/>
          </a:xfrm>
          <a:prstGeom prst="rect">
            <a:avLst/>
          </a:prstGeom>
          <a:ln>
            <a:solidFill>
              <a:schemeClr val="accent2"/>
            </a:solidFill>
          </a:ln>
        </p:spPr>
      </p:pic>
    </p:spTree>
    <p:extLst>
      <p:ext uri="{BB962C8B-B14F-4D97-AF65-F5344CB8AC3E}">
        <p14:creationId xmlns:p14="http://schemas.microsoft.com/office/powerpoint/2010/main" val="4012579861"/>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011665AD-DCD2-6A47-BE7D-A637F4282944}"/>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smtClean="0"/>
              <a:pPr>
                <a:spcAft>
                  <a:spcPts val="600"/>
                </a:spcAft>
              </a:pPr>
              <a:t>24</a:t>
            </a:fld>
            <a:endParaRPr lang="en-US"/>
          </a:p>
        </p:txBody>
      </p:sp>
      <p:sp>
        <p:nvSpPr>
          <p:cNvPr id="18" name="Title 1">
            <a:extLst>
              <a:ext uri="{FF2B5EF4-FFF2-40B4-BE49-F238E27FC236}">
                <a16:creationId xmlns:a16="http://schemas.microsoft.com/office/drawing/2014/main" id="{3A19AFB6-F25F-3A3F-C70E-72F2B0E3B986}"/>
              </a:ext>
            </a:extLst>
          </p:cNvPr>
          <p:cNvSpPr>
            <a:spLocks noGrp="1"/>
          </p:cNvSpPr>
          <p:nvPr>
            <p:ph type="title"/>
          </p:nvPr>
        </p:nvSpPr>
        <p:spPr>
          <a:xfrm>
            <a:off x="5987845" y="365125"/>
            <a:ext cx="6187778" cy="1807305"/>
          </a:xfrm>
        </p:spPr>
        <p:txBody>
          <a:bodyPr>
            <a:normAutofit/>
          </a:bodyPr>
          <a:lstStyle/>
          <a:p>
            <a:r>
              <a:rPr lang="en-US" dirty="0"/>
              <a:t>In class Practice Problem 8</a:t>
            </a:r>
          </a:p>
        </p:txBody>
      </p:sp>
      <p:pic>
        <p:nvPicPr>
          <p:cNvPr id="19" name="Picture 18" descr="Shape&#10;&#10;Description automatically generated with medium confidence">
            <a:extLst>
              <a:ext uri="{FF2B5EF4-FFF2-40B4-BE49-F238E27FC236}">
                <a16:creationId xmlns:a16="http://schemas.microsoft.com/office/drawing/2014/main" id="{5B1ED560-51CC-10F4-B084-ECA691BF67B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1" name="Slide Number Placeholder 11">
            <a:extLst>
              <a:ext uri="{FF2B5EF4-FFF2-40B4-BE49-F238E27FC236}">
                <a16:creationId xmlns:a16="http://schemas.microsoft.com/office/drawing/2014/main" id="{0D7DC0AA-A3D1-0C99-81D5-EA28FE937D00}"/>
              </a:ext>
            </a:extLst>
          </p:cNvPr>
          <p:cNvSpPr txBox="1">
            <a:spLocks/>
          </p:cNvSpPr>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998FC6E2-3800-4EB0-A18D-3856D6660061}" type="slidenum">
              <a:rPr lang="en-US" smtClean="0"/>
              <a:pPr/>
              <a:t>24</a:t>
            </a:fld>
            <a:endParaRPr lang="en-US"/>
          </a:p>
        </p:txBody>
      </p:sp>
      <p:sp>
        <p:nvSpPr>
          <p:cNvPr id="2" name="TextBox 1">
            <a:extLst>
              <a:ext uri="{FF2B5EF4-FFF2-40B4-BE49-F238E27FC236}">
                <a16:creationId xmlns:a16="http://schemas.microsoft.com/office/drawing/2014/main" id="{D739FBEF-052B-3183-D59C-929362D12EF7}"/>
              </a:ext>
            </a:extLst>
          </p:cNvPr>
          <p:cNvSpPr txBox="1"/>
          <p:nvPr/>
        </p:nvSpPr>
        <p:spPr>
          <a:xfrm>
            <a:off x="6926089" y="1806025"/>
            <a:ext cx="4813361" cy="2031325"/>
          </a:xfrm>
          <a:prstGeom prst="rect">
            <a:avLst/>
          </a:prstGeom>
          <a:noFill/>
        </p:spPr>
        <p:txBody>
          <a:bodyPr wrap="square" rtlCol="0">
            <a:spAutoFit/>
          </a:bodyPr>
          <a:lstStyle/>
          <a:p>
            <a:r>
              <a:rPr lang="en-US" dirty="0">
                <a:solidFill>
                  <a:schemeClr val="accent2"/>
                </a:solidFill>
              </a:rPr>
              <a:t>Leah’s approach:</a:t>
            </a:r>
          </a:p>
          <a:p>
            <a:pPr marL="342900" indent="-342900">
              <a:buAutoNum type="arabicPeriod"/>
            </a:pPr>
            <a:r>
              <a:rPr lang="en-US" dirty="0">
                <a:solidFill>
                  <a:schemeClr val="accent2"/>
                </a:solidFill>
              </a:rPr>
              <a:t>Start with an interaction model with all predictors </a:t>
            </a:r>
          </a:p>
          <a:p>
            <a:pPr marL="342900" indent="-342900">
              <a:buFont typeface="+mj-lt"/>
              <a:buAutoNum type="arabicPeriod"/>
            </a:pPr>
            <a:r>
              <a:rPr lang="en-US" dirty="0">
                <a:solidFill>
                  <a:schemeClr val="accent2"/>
                </a:solidFill>
              </a:rPr>
              <a:t>Remove non-significant interactions</a:t>
            </a:r>
          </a:p>
          <a:p>
            <a:pPr marL="342900" indent="-342900">
              <a:buFont typeface="+mj-lt"/>
              <a:buAutoNum type="arabicPeriod"/>
            </a:pPr>
            <a:r>
              <a:rPr lang="en-US" sz="1800" dirty="0">
                <a:solidFill>
                  <a:schemeClr val="accent2"/>
                </a:solidFill>
              </a:rPr>
              <a:t>Rerun model to ensure all predictors are significant</a:t>
            </a:r>
          </a:p>
          <a:p>
            <a:pPr marL="342900" indent="-342900">
              <a:buFont typeface="+mj-lt"/>
              <a:buAutoNum type="arabicPeriod"/>
            </a:pPr>
            <a:r>
              <a:rPr lang="en-US" sz="1800" dirty="0">
                <a:solidFill>
                  <a:schemeClr val="accent2"/>
                </a:solidFill>
              </a:rPr>
              <a:t>Iterate step 3 until done.</a:t>
            </a:r>
          </a:p>
        </p:txBody>
      </p:sp>
      <p:pic>
        <p:nvPicPr>
          <p:cNvPr id="3" name="Graphic 2" descr="Right pointing backhand index outline">
            <a:extLst>
              <a:ext uri="{FF2B5EF4-FFF2-40B4-BE49-F238E27FC236}">
                <a16:creationId xmlns:a16="http://schemas.microsoft.com/office/drawing/2014/main" id="{AA2E7677-0BB0-E865-DAA6-E747BF7588CE}"/>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5908056" y="6245704"/>
            <a:ext cx="582211" cy="582211"/>
          </a:xfrm>
          <a:prstGeom prst="rect">
            <a:avLst/>
          </a:prstGeom>
        </p:spPr>
      </p:pic>
      <p:sp>
        <p:nvSpPr>
          <p:cNvPr id="5" name="TextBox 4">
            <a:extLst>
              <a:ext uri="{FF2B5EF4-FFF2-40B4-BE49-F238E27FC236}">
                <a16:creationId xmlns:a16="http://schemas.microsoft.com/office/drawing/2014/main" id="{06C89F5F-EB3D-F3D0-3807-5A606A099C33}"/>
              </a:ext>
            </a:extLst>
          </p:cNvPr>
          <p:cNvSpPr txBox="1"/>
          <p:nvPr/>
        </p:nvSpPr>
        <p:spPr>
          <a:xfrm>
            <a:off x="6490267" y="6352143"/>
            <a:ext cx="1302151" cy="369332"/>
          </a:xfrm>
          <a:prstGeom prst="rect">
            <a:avLst/>
          </a:prstGeom>
          <a:noFill/>
        </p:spPr>
        <p:txBody>
          <a:bodyPr wrap="none" rtlCol="0">
            <a:spAutoFit/>
          </a:bodyPr>
          <a:lstStyle/>
          <a:p>
            <a:r>
              <a:rPr lang="en-US" dirty="0"/>
              <a:t>Lecture_3.R</a:t>
            </a:r>
          </a:p>
        </p:txBody>
      </p:sp>
      <p:sp>
        <p:nvSpPr>
          <p:cNvPr id="11" name="TextBox 10">
            <a:extLst>
              <a:ext uri="{FF2B5EF4-FFF2-40B4-BE49-F238E27FC236}">
                <a16:creationId xmlns:a16="http://schemas.microsoft.com/office/drawing/2014/main" id="{F8484371-F12C-E47B-49C7-8E6BE5DE0165}"/>
              </a:ext>
            </a:extLst>
          </p:cNvPr>
          <p:cNvSpPr txBox="1"/>
          <p:nvPr/>
        </p:nvSpPr>
        <p:spPr>
          <a:xfrm>
            <a:off x="433319" y="1813155"/>
            <a:ext cx="5474737" cy="2031325"/>
          </a:xfrm>
          <a:prstGeom prst="rect">
            <a:avLst/>
          </a:prstGeom>
          <a:noFill/>
        </p:spPr>
        <p:txBody>
          <a:bodyPr wrap="square">
            <a:spAutoFit/>
          </a:bodyPr>
          <a:lstStyle/>
          <a:p>
            <a:r>
              <a:rPr lang="en-US" dirty="0">
                <a:solidFill>
                  <a:schemeClr val="accent6"/>
                </a:solidFill>
              </a:rPr>
              <a:t>Dr. </a:t>
            </a:r>
            <a:r>
              <a:rPr lang="en-CA" dirty="0">
                <a:solidFill>
                  <a:schemeClr val="accent6"/>
                </a:solidFill>
              </a:rPr>
              <a:t>Thuntida Ngamkham’s approach</a:t>
            </a:r>
            <a:endParaRPr lang="en-US" dirty="0">
              <a:solidFill>
                <a:schemeClr val="accent6"/>
              </a:solidFill>
            </a:endParaRPr>
          </a:p>
          <a:p>
            <a:pPr marL="342900" indent="-342900">
              <a:buFont typeface="+mj-lt"/>
              <a:buAutoNum type="arabicPeriod"/>
            </a:pPr>
            <a:r>
              <a:rPr lang="en-US" dirty="0">
                <a:solidFill>
                  <a:schemeClr val="accent6"/>
                </a:solidFill>
              </a:rPr>
              <a:t>Build an additive model</a:t>
            </a:r>
          </a:p>
          <a:p>
            <a:pPr marL="342900" indent="-342900">
              <a:buFont typeface="+mj-lt"/>
              <a:buAutoNum type="arabicPeriod"/>
            </a:pPr>
            <a:r>
              <a:rPr lang="en-US" dirty="0">
                <a:solidFill>
                  <a:schemeClr val="accent6"/>
                </a:solidFill>
              </a:rPr>
              <a:t>Determine significant predictors</a:t>
            </a:r>
          </a:p>
          <a:p>
            <a:pPr marL="342900" indent="-342900">
              <a:buFont typeface="+mj-lt"/>
              <a:buAutoNum type="arabicPeriod"/>
            </a:pPr>
            <a:r>
              <a:rPr lang="en-US" dirty="0">
                <a:solidFill>
                  <a:schemeClr val="accent6"/>
                </a:solidFill>
              </a:rPr>
              <a:t>Build an interaction model with significant predictors</a:t>
            </a:r>
          </a:p>
          <a:p>
            <a:pPr marL="342900" indent="-342900">
              <a:buFont typeface="+mj-lt"/>
              <a:buAutoNum type="arabicPeriod"/>
            </a:pPr>
            <a:r>
              <a:rPr lang="en-US" dirty="0">
                <a:solidFill>
                  <a:schemeClr val="accent6"/>
                </a:solidFill>
              </a:rPr>
              <a:t>Remove non-significant interactions</a:t>
            </a:r>
          </a:p>
          <a:p>
            <a:pPr marL="342900" indent="-342900">
              <a:buFont typeface="+mj-lt"/>
              <a:buAutoNum type="arabicPeriod"/>
            </a:pPr>
            <a:r>
              <a:rPr lang="en-US" dirty="0">
                <a:solidFill>
                  <a:schemeClr val="accent6"/>
                </a:solidFill>
              </a:rPr>
              <a:t>Rerun model to ensure all predictors are significant</a:t>
            </a:r>
          </a:p>
          <a:p>
            <a:pPr marL="342900" indent="-342900">
              <a:buFont typeface="+mj-lt"/>
              <a:buAutoNum type="arabicPeriod"/>
            </a:pPr>
            <a:r>
              <a:rPr lang="en-US" dirty="0">
                <a:solidFill>
                  <a:schemeClr val="accent6"/>
                </a:solidFill>
              </a:rPr>
              <a:t>Iterate at step 5 until done</a:t>
            </a:r>
          </a:p>
        </p:txBody>
      </p:sp>
      <p:graphicFrame>
        <p:nvGraphicFramePr>
          <p:cNvPr id="6" name="Diagram 5">
            <a:extLst>
              <a:ext uri="{FF2B5EF4-FFF2-40B4-BE49-F238E27FC236}">
                <a16:creationId xmlns:a16="http://schemas.microsoft.com/office/drawing/2014/main" id="{C05AA2C5-8F79-8026-1169-03DDA311CCAA}"/>
              </a:ext>
            </a:extLst>
          </p:cNvPr>
          <p:cNvGraphicFramePr/>
          <p:nvPr>
            <p:extLst>
              <p:ext uri="{D42A27DB-BD31-4B8C-83A1-F6EECF244321}">
                <p14:modId xmlns:p14="http://schemas.microsoft.com/office/powerpoint/2010/main" val="409890867"/>
              </p:ext>
            </p:extLst>
          </p:nvPr>
        </p:nvGraphicFramePr>
        <p:xfrm>
          <a:off x="225745" y="4091406"/>
          <a:ext cx="4473706" cy="1986953"/>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aphicFrame>
        <p:nvGraphicFramePr>
          <p:cNvPr id="7" name="Diagram 6">
            <a:extLst>
              <a:ext uri="{FF2B5EF4-FFF2-40B4-BE49-F238E27FC236}">
                <a16:creationId xmlns:a16="http://schemas.microsoft.com/office/drawing/2014/main" id="{A289BFE6-DEB1-413D-8E58-40A7676B1D28}"/>
              </a:ext>
            </a:extLst>
          </p:cNvPr>
          <p:cNvGraphicFramePr/>
          <p:nvPr>
            <p:extLst>
              <p:ext uri="{D42A27DB-BD31-4B8C-83A1-F6EECF244321}">
                <p14:modId xmlns:p14="http://schemas.microsoft.com/office/powerpoint/2010/main" val="4037871654"/>
              </p:ext>
            </p:extLst>
          </p:nvPr>
        </p:nvGraphicFramePr>
        <p:xfrm>
          <a:off x="6792206" y="4088923"/>
          <a:ext cx="4473706" cy="1986953"/>
        </p:xfrm>
        <a:graphic>
          <a:graphicData uri="http://schemas.openxmlformats.org/drawingml/2006/diagram">
            <dgm:relIds xmlns:dgm="http://schemas.openxmlformats.org/drawingml/2006/diagram" xmlns:r="http://schemas.openxmlformats.org/officeDocument/2006/relationships" r:dm="rId11" r:lo="rId12" r:qs="rId13" r:cs="rId14"/>
          </a:graphicData>
        </a:graphic>
      </p:graphicFrame>
      <p:sp>
        <p:nvSpPr>
          <p:cNvPr id="8" name="TextBox 7">
            <a:extLst>
              <a:ext uri="{FF2B5EF4-FFF2-40B4-BE49-F238E27FC236}">
                <a16:creationId xmlns:a16="http://schemas.microsoft.com/office/drawing/2014/main" id="{EF6615B4-9B11-47D2-A9B3-8E90EA42C616}"/>
              </a:ext>
            </a:extLst>
          </p:cNvPr>
          <p:cNvSpPr txBox="1"/>
          <p:nvPr/>
        </p:nvSpPr>
        <p:spPr>
          <a:xfrm>
            <a:off x="4479587" y="3808449"/>
            <a:ext cx="2532484" cy="923330"/>
          </a:xfrm>
          <a:prstGeom prst="rect">
            <a:avLst/>
          </a:prstGeom>
          <a:noFill/>
        </p:spPr>
        <p:txBody>
          <a:bodyPr wrap="square" rtlCol="0">
            <a:spAutoFit/>
          </a:bodyPr>
          <a:lstStyle/>
          <a:p>
            <a:r>
              <a:rPr lang="en-US" dirty="0"/>
              <a:t>Either way works, and they lead to the same results for problem 8! </a:t>
            </a:r>
          </a:p>
        </p:txBody>
      </p:sp>
    </p:spTree>
    <p:extLst>
      <p:ext uri="{BB962C8B-B14F-4D97-AF65-F5344CB8AC3E}">
        <p14:creationId xmlns:p14="http://schemas.microsoft.com/office/powerpoint/2010/main" val="10999856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8"/>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E0A3529C-84D2-41A9-9B9E-67036C20AB25}"/>
              </a:ext>
            </a:extLst>
          </p:cNvPr>
          <p:cNvSpPr>
            <a:spLocks noGrp="1"/>
          </p:cNvSpPr>
          <p:nvPr>
            <p:ph type="sldNum" sz="quarter" idx="12"/>
          </p:nvPr>
        </p:nvSpPr>
        <p:spPr/>
        <p:txBody>
          <a:bodyPr/>
          <a:lstStyle/>
          <a:p>
            <a:fld id="{5C35FCF4-C3EF-BD43-82E0-05BC237DAD2A}" type="slidenum">
              <a:rPr lang="en-US" smtClean="0"/>
              <a:pPr/>
              <a:t>25</a:t>
            </a:fld>
            <a:endParaRPr lang="en-US" dirty="0"/>
          </a:p>
        </p:txBody>
      </p:sp>
      <p:sp>
        <p:nvSpPr>
          <p:cNvPr id="6" name="TextBox 5">
            <a:extLst>
              <a:ext uri="{FF2B5EF4-FFF2-40B4-BE49-F238E27FC236}">
                <a16:creationId xmlns:a16="http://schemas.microsoft.com/office/drawing/2014/main" id="{FD5DE3BA-9E4F-4F63-8C8A-D1AEE805FD2E}"/>
              </a:ext>
            </a:extLst>
          </p:cNvPr>
          <p:cNvSpPr txBox="1"/>
          <p:nvPr/>
        </p:nvSpPr>
        <p:spPr>
          <a:xfrm>
            <a:off x="402469" y="773678"/>
            <a:ext cx="10803595" cy="1200329"/>
          </a:xfrm>
          <a:prstGeom prst="rect">
            <a:avLst/>
          </a:prstGeom>
          <a:noFill/>
        </p:spPr>
        <p:txBody>
          <a:bodyPr wrap="square">
            <a:spAutoFit/>
          </a:bodyPr>
          <a:lstStyle/>
          <a:p>
            <a:r>
              <a:rPr lang="en-US" sz="3600" dirty="0">
                <a:solidFill>
                  <a:srgbClr val="0070C0"/>
                </a:solidFill>
                <a:latin typeface="+mj-lt"/>
                <a:ea typeface="+mj-ea"/>
                <a:cs typeface="+mj-cs"/>
              </a:rPr>
              <a:t>A Quadratic (Second Order) Model with Quantitative predictors</a:t>
            </a:r>
          </a:p>
        </p:txBody>
      </p:sp>
      <mc:AlternateContent xmlns:mc="http://schemas.openxmlformats.org/markup-compatibility/2006" xmlns:a14="http://schemas.microsoft.com/office/drawing/2010/main">
        <mc:Choice Requires="a14">
          <p:sp>
            <p:nvSpPr>
              <p:cNvPr id="5" name="Rectangle 4">
                <a:extLst>
                  <a:ext uri="{FF2B5EF4-FFF2-40B4-BE49-F238E27FC236}">
                    <a16:creationId xmlns:a16="http://schemas.microsoft.com/office/drawing/2014/main" id="{9304E0A3-AF9C-5149-B8B6-2038BE286D19}"/>
                  </a:ext>
                </a:extLst>
              </p:cNvPr>
              <p:cNvSpPr/>
              <p:nvPr/>
            </p:nvSpPr>
            <p:spPr>
              <a:xfrm>
                <a:off x="3997375" y="4667976"/>
                <a:ext cx="3666068" cy="465961"/>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sz="2400" i="1">
                          <a:latin typeface="Cambria Math" panose="02040503050406030204" pitchFamily="18" charset="0"/>
                        </a:rPr>
                        <m:t>𝑌</m:t>
                      </m:r>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0</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1</m:t>
                          </m:r>
                        </m:sub>
                      </m:sSub>
                      <m:sSub>
                        <m:sSubPr>
                          <m:ctrlPr>
                            <a:rPr lang="en-CA" sz="2400" i="1">
                              <a:latin typeface="Cambria Math" panose="02040503050406030204" pitchFamily="18" charset="0"/>
                            </a:rPr>
                          </m:ctrlPr>
                        </m:sSubPr>
                        <m:e>
                          <m:r>
                            <a:rPr lang="en-CA" sz="2400" i="1">
                              <a:latin typeface="Cambria Math" panose="02040503050406030204" pitchFamily="18" charset="0"/>
                            </a:rPr>
                            <m:t>𝑋</m:t>
                          </m:r>
                        </m:e>
                        <m:sub>
                          <m:r>
                            <a:rPr lang="en-CA" sz="2400" i="1">
                              <a:latin typeface="Cambria Math" panose="02040503050406030204" pitchFamily="18" charset="0"/>
                            </a:rPr>
                            <m:t>1</m:t>
                          </m:r>
                        </m:sub>
                      </m:sSub>
                      <m:r>
                        <a:rPr lang="en-CA" sz="2400" i="1">
                          <a:latin typeface="Cambria Math" panose="02040503050406030204" pitchFamily="18" charset="0"/>
                        </a:rPr>
                        <m:t>+</m:t>
                      </m:r>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2</m:t>
                          </m:r>
                        </m:sub>
                      </m:sSub>
                      <m:sSubSup>
                        <m:sSubSupPr>
                          <m:ctrlPr>
                            <a:rPr lang="en-CA" sz="2400" i="1">
                              <a:latin typeface="Cambria Math" panose="02040503050406030204" pitchFamily="18" charset="0"/>
                            </a:rPr>
                          </m:ctrlPr>
                        </m:sSubSupPr>
                        <m:e>
                          <m:r>
                            <a:rPr lang="en-CA" sz="2400" i="1">
                              <a:latin typeface="Cambria Math" panose="02040503050406030204" pitchFamily="18" charset="0"/>
                            </a:rPr>
                            <m:t>𝑋</m:t>
                          </m:r>
                        </m:e>
                        <m:sub>
                          <m:r>
                            <a:rPr lang="en-CA" sz="2400" i="1">
                              <a:latin typeface="Cambria Math" panose="02040503050406030204" pitchFamily="18" charset="0"/>
                            </a:rPr>
                            <m:t>1</m:t>
                          </m:r>
                        </m:sub>
                        <m:sup>
                          <m:r>
                            <a:rPr lang="en-CA" sz="2400" i="1">
                              <a:latin typeface="Cambria Math" panose="02040503050406030204" pitchFamily="18" charset="0"/>
                            </a:rPr>
                            <m:t>2</m:t>
                          </m:r>
                        </m:sup>
                      </m:sSubSup>
                      <m:r>
                        <a:rPr lang="en-CA" sz="2400" i="1">
                          <a:latin typeface="Cambria Math" panose="02040503050406030204" pitchFamily="18" charset="0"/>
                        </a:rPr>
                        <m:t>+</m:t>
                      </m:r>
                      <m:r>
                        <a:rPr lang="en-CA" sz="2400" i="1">
                          <a:latin typeface="Cambria Math" panose="02040503050406030204" pitchFamily="18" charset="0"/>
                          <a:ea typeface="Cambria Math" panose="02040503050406030204" pitchFamily="18" charset="0"/>
                        </a:rPr>
                        <m:t>∈</m:t>
                      </m:r>
                    </m:oMath>
                  </m:oMathPara>
                </a14:m>
                <a:endParaRPr lang="en-US" sz="2400" dirty="0"/>
              </a:p>
            </p:txBody>
          </p:sp>
        </mc:Choice>
        <mc:Fallback xmlns="">
          <p:sp>
            <p:nvSpPr>
              <p:cNvPr id="5" name="Rectangle 4">
                <a:extLst>
                  <a:ext uri="{FF2B5EF4-FFF2-40B4-BE49-F238E27FC236}">
                    <a16:creationId xmlns:a16="http://schemas.microsoft.com/office/drawing/2014/main" id="{9304E0A3-AF9C-5149-B8B6-2038BE286D19}"/>
                  </a:ext>
                </a:extLst>
              </p:cNvPr>
              <p:cNvSpPr>
                <a:spLocks noRot="1" noChangeAspect="1" noMove="1" noResize="1" noEditPoints="1" noAdjustHandles="1" noChangeArrowheads="1" noChangeShapeType="1" noTextEdit="1"/>
              </p:cNvSpPr>
              <p:nvPr/>
            </p:nvSpPr>
            <p:spPr>
              <a:xfrm>
                <a:off x="3997375" y="4667976"/>
                <a:ext cx="3666068" cy="465961"/>
              </a:xfrm>
              <a:prstGeom prst="rect">
                <a:avLst/>
              </a:prstGeom>
              <a:blipFill>
                <a:blip r:embed="rId3"/>
                <a:stretch>
                  <a:fillRect b="-18421"/>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743684BA-DCF8-DA4A-A610-9817BE7FA5FC}"/>
                  </a:ext>
                </a:extLst>
              </p:cNvPr>
              <p:cNvSpPr txBox="1"/>
              <p:nvPr/>
            </p:nvSpPr>
            <p:spPr>
              <a:xfrm>
                <a:off x="4245738" y="5220953"/>
                <a:ext cx="2991396" cy="38888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a:latin typeface="Cambria Math" panose="02040503050406030204" pitchFamily="18" charset="0"/>
                            </a:rPr>
                          </m:ctrlPr>
                        </m:accPr>
                        <m:e>
                          <m:r>
                            <a:rPr lang="en-CA" sz="2400" i="1">
                              <a:latin typeface="Cambria Math" panose="02040503050406030204" pitchFamily="18" charset="0"/>
                            </a:rPr>
                            <m:t>𝑌</m:t>
                          </m:r>
                        </m:e>
                      </m:acc>
                      <m:r>
                        <a:rPr lang="en-CA" sz="2400" i="1">
                          <a:latin typeface="Cambria Math" panose="02040503050406030204" pitchFamily="18" charset="0"/>
                        </a:rPr>
                        <m:t>=</m:t>
                      </m:r>
                      <m:acc>
                        <m:accPr>
                          <m:chr m:val="̂"/>
                          <m:ctrlPr>
                            <a:rPr lang="en-CA" sz="2400" i="1">
                              <a:latin typeface="Cambria Math" panose="02040503050406030204" pitchFamily="18" charset="0"/>
                            </a:rPr>
                          </m:ctrlPr>
                        </m:accPr>
                        <m:e>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0</m:t>
                              </m:r>
                            </m:sub>
                          </m:sSub>
                        </m:e>
                      </m:acc>
                      <m:r>
                        <a:rPr lang="en-CA" sz="2400" i="1">
                          <a:latin typeface="Cambria Math" panose="02040503050406030204" pitchFamily="18" charset="0"/>
                        </a:rPr>
                        <m:t>+</m:t>
                      </m:r>
                      <m:acc>
                        <m:accPr>
                          <m:chr m:val="̂"/>
                          <m:ctrlPr>
                            <a:rPr lang="en-CA" sz="2400" i="1">
                              <a:latin typeface="Cambria Math" panose="02040503050406030204" pitchFamily="18" charset="0"/>
                            </a:rPr>
                          </m:ctrlPr>
                        </m:accPr>
                        <m:e>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1</m:t>
                              </m:r>
                            </m:sub>
                          </m:sSub>
                        </m:e>
                      </m:acc>
                      <m:sSub>
                        <m:sSubPr>
                          <m:ctrlPr>
                            <a:rPr lang="en-US" sz="2400" i="1">
                              <a:latin typeface="Cambria Math" panose="02040503050406030204" pitchFamily="18" charset="0"/>
                            </a:rPr>
                          </m:ctrlPr>
                        </m:sSubPr>
                        <m:e>
                          <m:r>
                            <a:rPr lang="en-CA" sz="2400" i="1">
                              <a:latin typeface="Cambria Math" panose="02040503050406030204" pitchFamily="18" charset="0"/>
                            </a:rPr>
                            <m:t>𝑋</m:t>
                          </m:r>
                        </m:e>
                        <m:sub>
                          <m:r>
                            <a:rPr lang="en-CA" sz="2400" i="1">
                              <a:latin typeface="Cambria Math" panose="02040503050406030204" pitchFamily="18" charset="0"/>
                            </a:rPr>
                            <m:t>1</m:t>
                          </m:r>
                        </m:sub>
                      </m:sSub>
                      <m:r>
                        <a:rPr lang="en-CA" sz="2400" i="1">
                          <a:latin typeface="Cambria Math" panose="02040503050406030204" pitchFamily="18" charset="0"/>
                        </a:rPr>
                        <m:t>+</m:t>
                      </m:r>
                      <m:acc>
                        <m:accPr>
                          <m:chr m:val="̂"/>
                          <m:ctrlPr>
                            <a:rPr lang="en-CA" sz="2400" i="1">
                              <a:latin typeface="Cambria Math" panose="02040503050406030204" pitchFamily="18" charset="0"/>
                            </a:rPr>
                          </m:ctrlPr>
                        </m:accPr>
                        <m:e>
                          <m:sSub>
                            <m:sSubPr>
                              <m:ctrlPr>
                                <a:rPr lang="en-CA" sz="2400" i="1">
                                  <a:latin typeface="Cambria Math" panose="02040503050406030204" pitchFamily="18" charset="0"/>
                                </a:rPr>
                              </m:ctrlPr>
                            </m:sSubPr>
                            <m:e>
                              <m:r>
                                <a:rPr lang="en-CA" sz="2400" i="1">
                                  <a:latin typeface="Cambria Math" panose="02040503050406030204" pitchFamily="18" charset="0"/>
                                  <a:ea typeface="Cambria Math" panose="02040503050406030204" pitchFamily="18" charset="0"/>
                                </a:rPr>
                                <m:t>𝛽</m:t>
                              </m:r>
                            </m:e>
                            <m:sub>
                              <m:r>
                                <a:rPr lang="en-CA" sz="2400" i="1">
                                  <a:latin typeface="Cambria Math" panose="02040503050406030204" pitchFamily="18" charset="0"/>
                                </a:rPr>
                                <m:t>2</m:t>
                              </m:r>
                            </m:sub>
                          </m:sSub>
                        </m:e>
                      </m:acc>
                      <m:sSubSup>
                        <m:sSubSupPr>
                          <m:ctrlPr>
                            <a:rPr lang="en-US" sz="2400" i="1">
                              <a:latin typeface="Cambria Math" panose="02040503050406030204" pitchFamily="18" charset="0"/>
                            </a:rPr>
                          </m:ctrlPr>
                        </m:sSubSupPr>
                        <m:e>
                          <m:r>
                            <a:rPr lang="en-CA" sz="2400" i="1">
                              <a:latin typeface="Cambria Math" panose="02040503050406030204" pitchFamily="18" charset="0"/>
                            </a:rPr>
                            <m:t>𝑋</m:t>
                          </m:r>
                        </m:e>
                        <m:sub>
                          <m:r>
                            <a:rPr lang="en-CA" sz="2400" i="1">
                              <a:latin typeface="Cambria Math" panose="02040503050406030204" pitchFamily="18" charset="0"/>
                            </a:rPr>
                            <m:t>1</m:t>
                          </m:r>
                        </m:sub>
                        <m:sup>
                          <m:r>
                            <a:rPr lang="en-CA" sz="2400" i="1">
                              <a:latin typeface="Cambria Math" panose="02040503050406030204" pitchFamily="18" charset="0"/>
                            </a:rPr>
                            <m:t>2</m:t>
                          </m:r>
                        </m:sup>
                      </m:sSubSup>
                    </m:oMath>
                  </m:oMathPara>
                </a14:m>
                <a:endParaRPr lang="en-US" sz="2400" dirty="0"/>
              </a:p>
            </p:txBody>
          </p:sp>
        </mc:Choice>
        <mc:Fallback xmlns="">
          <p:sp>
            <p:nvSpPr>
              <p:cNvPr id="12" name="TextBox 11">
                <a:extLst>
                  <a:ext uri="{FF2B5EF4-FFF2-40B4-BE49-F238E27FC236}">
                    <a16:creationId xmlns:a16="http://schemas.microsoft.com/office/drawing/2014/main" id="{743684BA-DCF8-DA4A-A610-9817BE7FA5FC}"/>
                  </a:ext>
                </a:extLst>
              </p:cNvPr>
              <p:cNvSpPr txBox="1">
                <a:spLocks noRot="1" noChangeAspect="1" noMove="1" noResize="1" noEditPoints="1" noAdjustHandles="1" noChangeArrowheads="1" noChangeShapeType="1" noTextEdit="1"/>
              </p:cNvSpPr>
              <p:nvPr/>
            </p:nvSpPr>
            <p:spPr>
              <a:xfrm>
                <a:off x="4245738" y="5220953"/>
                <a:ext cx="2991396" cy="388889"/>
              </a:xfrm>
              <a:prstGeom prst="rect">
                <a:avLst/>
              </a:prstGeom>
              <a:blipFill>
                <a:blip r:embed="rId4"/>
                <a:stretch>
                  <a:fillRect/>
                </a:stretch>
              </a:blipFill>
            </p:spPr>
            <p:txBody>
              <a:bodyPr/>
              <a:lstStyle/>
              <a:p>
                <a:r>
                  <a:rPr lang="en-US">
                    <a:noFill/>
                  </a:rPr>
                  <a:t> </a:t>
                </a:r>
              </a:p>
            </p:txBody>
          </p:sp>
        </mc:Fallback>
      </mc:AlternateContent>
      <p:sp>
        <p:nvSpPr>
          <p:cNvPr id="8" name="TextBox 7">
            <a:extLst>
              <a:ext uri="{FF2B5EF4-FFF2-40B4-BE49-F238E27FC236}">
                <a16:creationId xmlns:a16="http://schemas.microsoft.com/office/drawing/2014/main" id="{CC06CE38-47D1-2D4C-8570-A87468B8621F}"/>
              </a:ext>
            </a:extLst>
          </p:cNvPr>
          <p:cNvSpPr txBox="1"/>
          <p:nvPr/>
        </p:nvSpPr>
        <p:spPr>
          <a:xfrm>
            <a:off x="3652554" y="5831026"/>
            <a:ext cx="5703164" cy="707886"/>
          </a:xfrm>
          <a:prstGeom prst="rect">
            <a:avLst/>
          </a:prstGeom>
          <a:noFill/>
        </p:spPr>
        <p:txBody>
          <a:bodyPr wrap="none" rtlCol="0">
            <a:spAutoFit/>
          </a:bodyPr>
          <a:lstStyle/>
          <a:p>
            <a:r>
              <a:rPr lang="en-US" sz="2000" dirty="0"/>
              <a:t>How to interpret the regression coefficients?</a:t>
            </a:r>
          </a:p>
          <a:p>
            <a:r>
              <a:rPr lang="en-US" sz="2000" dirty="0"/>
              <a:t>How to let R know we are putting higher order term?</a:t>
            </a:r>
          </a:p>
        </p:txBody>
      </p:sp>
      <p:pic>
        <p:nvPicPr>
          <p:cNvPr id="2" name="Picture 1" descr="Shape&#10;&#10;Description automatically generated with medium confidence">
            <a:extLst>
              <a:ext uri="{FF2B5EF4-FFF2-40B4-BE49-F238E27FC236}">
                <a16:creationId xmlns:a16="http://schemas.microsoft.com/office/drawing/2014/main" id="{B6F02D3D-06A0-4F40-7D09-6072368641B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52D69EAE-9830-94F2-C4D8-E6A172192495}"/>
                  </a:ext>
                </a:extLst>
              </p:cNvPr>
              <p:cNvSpPr txBox="1"/>
              <p:nvPr/>
            </p:nvSpPr>
            <p:spPr>
              <a:xfrm>
                <a:off x="402469" y="2166829"/>
                <a:ext cx="10951331" cy="2308324"/>
              </a:xfrm>
              <a:prstGeom prst="rect">
                <a:avLst/>
              </a:prstGeom>
              <a:noFill/>
            </p:spPr>
            <p:txBody>
              <a:bodyPr wrap="square">
                <a:spAutoFit/>
              </a:bodyPr>
              <a:lstStyle/>
              <a:p>
                <a:pPr algn="l"/>
                <a:r>
                  <a:rPr lang="en-US" sz="2400" b="0" i="0" u="none" strike="noStrike" baseline="0" dirty="0"/>
                  <a:t>All of the models discussed in the previous sections proposed straight-line relationships between </a:t>
                </a:r>
                <a:r>
                  <a:rPr lang="en-US" sz="2400" b="0" i="1" u="none" strike="noStrike" baseline="0" dirty="0"/>
                  <a:t>E</a:t>
                </a:r>
                <a:r>
                  <a:rPr lang="en-US" sz="2400" b="0" i="0" u="none" strike="noStrike" baseline="0" dirty="0"/>
                  <a:t>(</a:t>
                </a:r>
                <a:r>
                  <a:rPr lang="en-US" sz="2400" b="0" i="1" u="none" strike="noStrike" baseline="0" dirty="0"/>
                  <a:t>y</a:t>
                </a:r>
                <a:r>
                  <a:rPr lang="en-US" sz="2400" b="0" i="0" u="none" strike="noStrike" baseline="0" dirty="0"/>
                  <a:t>) and each of the independent variables in the model. In this slide, we consider a model that allows for curvature in the relationship. This model is a second-order model because it will include an </a:t>
                </a:r>
                <a14:m>
                  <m:oMath xmlns:m="http://schemas.openxmlformats.org/officeDocument/2006/math">
                    <m:sSup>
                      <m:sSupPr>
                        <m:ctrlPr>
                          <a:rPr lang="en-US" sz="2400" b="0" i="1" u="none" strike="noStrike" baseline="0" smtClean="0">
                            <a:latin typeface="Cambria Math" panose="02040503050406030204" pitchFamily="18" charset="0"/>
                          </a:rPr>
                        </m:ctrlPr>
                      </m:sSupPr>
                      <m:e>
                        <m:r>
                          <a:rPr lang="en-US" sz="2400" b="0" i="1" u="none" strike="noStrike" baseline="0" smtClean="0">
                            <a:latin typeface="Cambria Math" panose="02040503050406030204" pitchFamily="18" charset="0"/>
                          </a:rPr>
                          <m:t>𝑋</m:t>
                        </m:r>
                      </m:e>
                      <m:sup>
                        <m:r>
                          <a:rPr lang="en-US" sz="2400" b="0" i="1" u="none" strike="noStrike" baseline="0" smtClean="0">
                            <a:latin typeface="Cambria Math" panose="02040503050406030204" pitchFamily="18" charset="0"/>
                          </a:rPr>
                          <m:t>2</m:t>
                        </m:r>
                      </m:sup>
                    </m:sSup>
                  </m:oMath>
                </a14:m>
                <a:r>
                  <a:rPr lang="en-US" sz="2400" b="0" i="0" u="none" strike="noStrike" baseline="0" dirty="0"/>
                  <a:t> term. Here, we consider a model that includes only one independent variable </a:t>
                </a:r>
                <a14:m>
                  <m:oMath xmlns:m="http://schemas.openxmlformats.org/officeDocument/2006/math">
                    <m:sSub>
                      <m:sSubPr>
                        <m:ctrlPr>
                          <a:rPr lang="en-US" sz="2400" b="0" i="1" u="none" strike="noStrike" baseline="0" smtClean="0">
                            <a:latin typeface="Cambria Math" panose="02040503050406030204" pitchFamily="18" charset="0"/>
                          </a:rPr>
                        </m:ctrlPr>
                      </m:sSubPr>
                      <m:e>
                        <m:r>
                          <a:rPr lang="en-US" sz="2400" b="0" i="1" u="none" strike="noStrike" baseline="0" smtClean="0">
                            <a:latin typeface="Cambria Math" panose="02040503050406030204" pitchFamily="18" charset="0"/>
                          </a:rPr>
                          <m:t>𝑋</m:t>
                        </m:r>
                      </m:e>
                      <m:sub>
                        <m:r>
                          <a:rPr lang="en-US" sz="2400" b="0" i="1" u="none" strike="noStrike" baseline="0" smtClean="0">
                            <a:latin typeface="Cambria Math" panose="02040503050406030204" pitchFamily="18" charset="0"/>
                          </a:rPr>
                          <m:t>1</m:t>
                        </m:r>
                      </m:sub>
                    </m:sSub>
                  </m:oMath>
                </a14:m>
                <a:r>
                  <a:rPr lang="en-US" sz="2400" b="0" i="0" u="none" strike="noStrike" baseline="0" dirty="0"/>
                  <a:t>. The form of this model, called the </a:t>
                </a:r>
                <a:r>
                  <a:rPr lang="en-US" sz="2400" b="0" i="1" u="none" strike="noStrike" baseline="0" dirty="0"/>
                  <a:t>quadratic model</a:t>
                </a:r>
                <a:r>
                  <a:rPr lang="en-US" sz="2400" b="0" i="0" u="none" strike="noStrike" baseline="0" dirty="0"/>
                  <a:t>, is</a:t>
                </a:r>
                <a:endParaRPr lang="en-US" sz="2400" dirty="0"/>
              </a:p>
            </p:txBody>
          </p:sp>
        </mc:Choice>
        <mc:Fallback xmlns="">
          <p:sp>
            <p:nvSpPr>
              <p:cNvPr id="9" name="TextBox 8">
                <a:extLst>
                  <a:ext uri="{FF2B5EF4-FFF2-40B4-BE49-F238E27FC236}">
                    <a16:creationId xmlns:a16="http://schemas.microsoft.com/office/drawing/2014/main" id="{52D69EAE-9830-94F2-C4D8-E6A172192495}"/>
                  </a:ext>
                </a:extLst>
              </p:cNvPr>
              <p:cNvSpPr txBox="1">
                <a:spLocks noRot="1" noChangeAspect="1" noMove="1" noResize="1" noEditPoints="1" noAdjustHandles="1" noChangeArrowheads="1" noChangeShapeType="1" noTextEdit="1"/>
              </p:cNvSpPr>
              <p:nvPr/>
            </p:nvSpPr>
            <p:spPr>
              <a:xfrm>
                <a:off x="402469" y="2166829"/>
                <a:ext cx="10951331" cy="2308324"/>
              </a:xfrm>
              <a:prstGeom prst="rect">
                <a:avLst/>
              </a:prstGeom>
              <a:blipFill>
                <a:blip r:embed="rId6"/>
                <a:stretch>
                  <a:fillRect l="-835" t="-2111" r="-556" b="-5013"/>
                </a:stretch>
              </a:blipFill>
            </p:spPr>
            <p:txBody>
              <a:bodyPr/>
              <a:lstStyle/>
              <a:p>
                <a:r>
                  <a:rPr lang="en-US">
                    <a:noFill/>
                  </a:rPr>
                  <a:t> </a:t>
                </a:r>
              </a:p>
            </p:txBody>
          </p:sp>
        </mc:Fallback>
      </mc:AlternateContent>
    </p:spTree>
    <p:extLst>
      <p:ext uri="{BB962C8B-B14F-4D97-AF65-F5344CB8AC3E}">
        <p14:creationId xmlns:p14="http://schemas.microsoft.com/office/powerpoint/2010/main" val="3135740498"/>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856C982-BF68-8FE0-1737-ED81FBE5B035}"/>
              </a:ext>
            </a:extLst>
          </p:cNvPr>
          <p:cNvSpPr>
            <a:spLocks noGrp="1"/>
          </p:cNvSpPr>
          <p:nvPr>
            <p:ph type="title"/>
          </p:nvPr>
        </p:nvSpPr>
        <p:spPr/>
        <p:txBody>
          <a:bodyPr/>
          <a:lstStyle/>
          <a:p>
            <a:r>
              <a:rPr lang="en-US" sz="4400" dirty="0">
                <a:solidFill>
                  <a:srgbClr val="4F81BD"/>
                </a:solidFill>
                <a:latin typeface="+mj-lt"/>
                <a:ea typeface="Times New Roman" panose="02020603050405020304" pitchFamily="18" charset="0"/>
                <a:cs typeface="Angsana New" panose="02020603050405020304" pitchFamily="18" charset="-34"/>
              </a:rPr>
              <a:t>Interpretation of the regression coefficients</a:t>
            </a:r>
            <a:endParaRPr lang="en-US" dirty="0"/>
          </a:p>
        </p:txBody>
      </p:sp>
      <p:sp>
        <p:nvSpPr>
          <p:cNvPr id="4" name="Slide Number Placeholder 3">
            <a:extLst>
              <a:ext uri="{FF2B5EF4-FFF2-40B4-BE49-F238E27FC236}">
                <a16:creationId xmlns:a16="http://schemas.microsoft.com/office/drawing/2014/main" id="{8CFFE1F9-DF0B-6A3C-94F4-3D700B6A0F72}"/>
              </a:ext>
            </a:extLst>
          </p:cNvPr>
          <p:cNvSpPr>
            <a:spLocks noGrp="1"/>
          </p:cNvSpPr>
          <p:nvPr>
            <p:ph type="sldNum" sz="quarter" idx="12"/>
          </p:nvPr>
        </p:nvSpPr>
        <p:spPr/>
        <p:txBody>
          <a:bodyPr/>
          <a:lstStyle/>
          <a:p>
            <a:fld id="{998FC6E2-3800-4EB0-A18D-3856D6660061}" type="slidenum">
              <a:rPr lang="en-US" smtClean="0"/>
              <a:t>26</a:t>
            </a:fld>
            <a:endParaRPr lang="en-US"/>
          </a:p>
        </p:txBody>
      </p:sp>
      <p:pic>
        <p:nvPicPr>
          <p:cNvPr id="13" name="Picture 12">
            <a:extLst>
              <a:ext uri="{FF2B5EF4-FFF2-40B4-BE49-F238E27FC236}">
                <a16:creationId xmlns:a16="http://schemas.microsoft.com/office/drawing/2014/main" id="{C7CC9B12-0608-337A-5B13-2C7F790EAEB8}"/>
              </a:ext>
            </a:extLst>
          </p:cNvPr>
          <p:cNvPicPr>
            <a:picLocks noChangeAspect="1"/>
          </p:cNvPicPr>
          <p:nvPr/>
        </p:nvPicPr>
        <p:blipFill>
          <a:blip r:embed="rId2"/>
          <a:stretch>
            <a:fillRect/>
          </a:stretch>
        </p:blipFill>
        <p:spPr>
          <a:xfrm>
            <a:off x="726972" y="1345183"/>
            <a:ext cx="3923742" cy="2480243"/>
          </a:xfrm>
          <a:prstGeom prst="rect">
            <a:avLst/>
          </a:prstGeom>
        </p:spPr>
      </p:pic>
      <mc:AlternateContent xmlns:mc="http://schemas.openxmlformats.org/markup-compatibility/2006" xmlns:a14="http://schemas.microsoft.com/office/drawing/2010/main">
        <mc:Choice Requires="a14">
          <p:sp>
            <p:nvSpPr>
              <p:cNvPr id="14" name="TextBox 13">
                <a:extLst>
                  <a:ext uri="{FF2B5EF4-FFF2-40B4-BE49-F238E27FC236}">
                    <a16:creationId xmlns:a16="http://schemas.microsoft.com/office/drawing/2014/main" id="{4BE88C2E-0B40-6A8E-0BF1-9CD30E0F9D37}"/>
                  </a:ext>
                </a:extLst>
              </p:cNvPr>
              <p:cNvSpPr txBox="1"/>
              <p:nvPr/>
            </p:nvSpPr>
            <p:spPr>
              <a:xfrm>
                <a:off x="4994155" y="1746756"/>
                <a:ext cx="2803588" cy="372538"/>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r>
                        <a:rPr lang="en-CA" i="1">
                          <a:latin typeface="Cambria Math" panose="02040503050406030204" pitchFamily="18" charset="0"/>
                        </a:rPr>
                        <m:t>𝑌</m:t>
                      </m:r>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en-CA" i="1">
                              <a:latin typeface="Cambria Math" panose="02040503050406030204" pitchFamily="18" charset="0"/>
                            </a:rPr>
                            <m:t>0</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en-CA" i="1">
                              <a:latin typeface="Cambria Math" panose="02040503050406030204" pitchFamily="18" charset="0"/>
                            </a:rPr>
                            <m:t>1</m:t>
                          </m:r>
                        </m:sub>
                      </m:sSub>
                      <m:sSub>
                        <m:sSubPr>
                          <m:ctrlPr>
                            <a:rPr lang="en-CA" i="1">
                              <a:latin typeface="Cambria Math" panose="02040503050406030204" pitchFamily="18" charset="0"/>
                            </a:rPr>
                          </m:ctrlPr>
                        </m:sSubPr>
                        <m:e>
                          <m:r>
                            <a:rPr lang="en-CA" i="1">
                              <a:latin typeface="Cambria Math" panose="02040503050406030204" pitchFamily="18" charset="0"/>
                            </a:rPr>
                            <m:t>𝑋</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en-CA" i="1">
                              <a:latin typeface="Cambria Math" panose="02040503050406030204" pitchFamily="18" charset="0"/>
                            </a:rPr>
                            <m:t>2</m:t>
                          </m:r>
                        </m:sub>
                      </m:sSub>
                      <m:sSubSup>
                        <m:sSubSupPr>
                          <m:ctrlPr>
                            <a:rPr lang="en-CA" i="1">
                              <a:latin typeface="Cambria Math" panose="02040503050406030204" pitchFamily="18" charset="0"/>
                            </a:rPr>
                          </m:ctrlPr>
                        </m:sSubSupPr>
                        <m:e>
                          <m:r>
                            <a:rPr lang="en-CA" i="1">
                              <a:latin typeface="Cambria Math" panose="02040503050406030204" pitchFamily="18" charset="0"/>
                            </a:rPr>
                            <m:t>𝑋</m:t>
                          </m:r>
                        </m:e>
                        <m:sub>
                          <m:r>
                            <a:rPr lang="en-CA" i="1">
                              <a:latin typeface="Cambria Math" panose="02040503050406030204" pitchFamily="18" charset="0"/>
                            </a:rPr>
                            <m:t>1</m:t>
                          </m:r>
                        </m:sub>
                        <m:sup>
                          <m:r>
                            <a:rPr lang="en-CA" i="1">
                              <a:latin typeface="Cambria Math" panose="02040503050406030204" pitchFamily="18" charset="0"/>
                            </a:rPr>
                            <m:t>2</m:t>
                          </m:r>
                        </m:sup>
                      </m:sSubSup>
                      <m:r>
                        <a:rPr lang="en-CA" i="1">
                          <a:latin typeface="Cambria Math" panose="02040503050406030204" pitchFamily="18" charset="0"/>
                        </a:rPr>
                        <m:t>+</m:t>
                      </m:r>
                      <m:r>
                        <a:rPr lang="en-CA" i="1">
                          <a:latin typeface="Cambria Math" panose="02040503050406030204" pitchFamily="18" charset="0"/>
                          <a:ea typeface="Cambria Math" panose="02040503050406030204" pitchFamily="18" charset="0"/>
                        </a:rPr>
                        <m:t>∈</m:t>
                      </m:r>
                    </m:oMath>
                  </m:oMathPara>
                </a14:m>
                <a:endParaRPr lang="en-US" dirty="0"/>
              </a:p>
            </p:txBody>
          </p:sp>
        </mc:Choice>
        <mc:Fallback xmlns="">
          <p:sp>
            <p:nvSpPr>
              <p:cNvPr id="14" name="TextBox 13">
                <a:extLst>
                  <a:ext uri="{FF2B5EF4-FFF2-40B4-BE49-F238E27FC236}">
                    <a16:creationId xmlns:a16="http://schemas.microsoft.com/office/drawing/2014/main" id="{4BE88C2E-0B40-6A8E-0BF1-9CD30E0F9D37}"/>
                  </a:ext>
                </a:extLst>
              </p:cNvPr>
              <p:cNvSpPr txBox="1">
                <a:spLocks noRot="1" noChangeAspect="1" noMove="1" noResize="1" noEditPoints="1" noAdjustHandles="1" noChangeArrowheads="1" noChangeShapeType="1" noTextEdit="1"/>
              </p:cNvSpPr>
              <p:nvPr/>
            </p:nvSpPr>
            <p:spPr>
              <a:xfrm>
                <a:off x="4994155" y="1746756"/>
                <a:ext cx="2803588" cy="372538"/>
              </a:xfrm>
              <a:prstGeom prst="rect">
                <a:avLst/>
              </a:prstGeom>
              <a:blipFill>
                <a:blip r:embed="rId3"/>
                <a:stretch>
                  <a:fillRect b="-13115"/>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28F5B4DA-3BD1-DD8C-C2D1-E3D1732729ED}"/>
                  </a:ext>
                </a:extLst>
              </p:cNvPr>
              <p:cNvSpPr txBox="1"/>
              <p:nvPr/>
            </p:nvSpPr>
            <p:spPr>
              <a:xfrm>
                <a:off x="4933195" y="2871453"/>
                <a:ext cx="1956936" cy="276999"/>
              </a:xfrm>
              <a:prstGeom prst="rect">
                <a:avLst/>
              </a:prstGeom>
              <a:noFill/>
            </p:spPr>
            <p:txBody>
              <a:bodyPr wrap="squar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latin typeface="Cambria Math" panose="02040503050406030204" pitchFamily="18" charset="0"/>
                            </a:rPr>
                          </m:ctrlPr>
                        </m:sSupPr>
                        <m:e>
                          <m:r>
                            <a:rPr lang="en-CA" i="1">
                              <a:latin typeface="Cambria Math" panose="02040503050406030204" pitchFamily="18" charset="0"/>
                            </a:rPr>
                            <m:t>𝑌</m:t>
                          </m:r>
                        </m:e>
                        <m:sup>
                          <m:r>
                            <a:rPr lang="en-CA" i="1">
                              <a:latin typeface="Cambria Math" panose="02040503050406030204" pitchFamily="18" charset="0"/>
                            </a:rPr>
                            <m:t>′</m:t>
                          </m:r>
                        </m:sup>
                      </m:sSup>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en-CA" i="1">
                              <a:latin typeface="Cambria Math" panose="02040503050406030204" pitchFamily="18" charset="0"/>
                            </a:rPr>
                            <m:t>1</m:t>
                          </m:r>
                        </m:sub>
                      </m:sSub>
                      <m:r>
                        <a:rPr lang="en-CA" i="1">
                          <a:latin typeface="Cambria Math" panose="02040503050406030204" pitchFamily="18" charset="0"/>
                        </a:rPr>
                        <m:t>+</m:t>
                      </m:r>
                      <m:sSub>
                        <m:sSubPr>
                          <m:ctrlPr>
                            <a:rPr lang="en-CA" i="1">
                              <a:latin typeface="Cambria Math" panose="02040503050406030204" pitchFamily="18" charset="0"/>
                            </a:rPr>
                          </m:ctrlPr>
                        </m:sSubPr>
                        <m:e>
                          <m:r>
                            <a:rPr lang="en-CA" i="1">
                              <a:latin typeface="Cambria Math" panose="02040503050406030204" pitchFamily="18" charset="0"/>
                              <a:ea typeface="Cambria Math" panose="02040503050406030204" pitchFamily="18" charset="0"/>
                            </a:rPr>
                            <m:t>𝛽</m:t>
                          </m:r>
                        </m:e>
                        <m:sub>
                          <m:r>
                            <a:rPr lang="en-CA" i="1">
                              <a:latin typeface="Cambria Math" panose="02040503050406030204" pitchFamily="18" charset="0"/>
                            </a:rPr>
                            <m:t>2</m:t>
                          </m:r>
                        </m:sub>
                      </m:sSub>
                      <m:sSub>
                        <m:sSubPr>
                          <m:ctrlPr>
                            <a:rPr lang="en-CA" i="1">
                              <a:latin typeface="Cambria Math" panose="02040503050406030204" pitchFamily="18" charset="0"/>
                            </a:rPr>
                          </m:ctrlPr>
                        </m:sSubPr>
                        <m:e>
                          <m:r>
                            <a:rPr lang="en-CA" i="1">
                              <a:latin typeface="Cambria Math" panose="02040503050406030204" pitchFamily="18" charset="0"/>
                            </a:rPr>
                            <m:t>𝑋</m:t>
                          </m:r>
                        </m:e>
                        <m:sub>
                          <m:r>
                            <a:rPr lang="en-CA" i="1">
                              <a:latin typeface="Cambria Math" panose="02040503050406030204" pitchFamily="18" charset="0"/>
                            </a:rPr>
                            <m:t>1</m:t>
                          </m:r>
                        </m:sub>
                      </m:sSub>
                    </m:oMath>
                  </m:oMathPara>
                </a14:m>
                <a:endParaRPr lang="en-US" dirty="0"/>
              </a:p>
            </p:txBody>
          </p:sp>
        </mc:Choice>
        <mc:Fallback xmlns="">
          <p:sp>
            <p:nvSpPr>
              <p:cNvPr id="16" name="TextBox 15">
                <a:extLst>
                  <a:ext uri="{FF2B5EF4-FFF2-40B4-BE49-F238E27FC236}">
                    <a16:creationId xmlns:a16="http://schemas.microsoft.com/office/drawing/2014/main" id="{28F5B4DA-3BD1-DD8C-C2D1-E3D1732729ED}"/>
                  </a:ext>
                </a:extLst>
              </p:cNvPr>
              <p:cNvSpPr txBox="1">
                <a:spLocks noRot="1" noChangeAspect="1" noMove="1" noResize="1" noEditPoints="1" noAdjustHandles="1" noChangeArrowheads="1" noChangeShapeType="1" noTextEdit="1"/>
              </p:cNvSpPr>
              <p:nvPr/>
            </p:nvSpPr>
            <p:spPr>
              <a:xfrm>
                <a:off x="4933195" y="2871453"/>
                <a:ext cx="1956936" cy="276999"/>
              </a:xfrm>
              <a:prstGeom prst="rect">
                <a:avLst/>
              </a:prstGeom>
              <a:blipFill>
                <a:blip r:embed="rId4"/>
                <a:stretch>
                  <a:fillRect t="-2222"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8" name="TextBox 17">
                <a:extLst>
                  <a:ext uri="{FF2B5EF4-FFF2-40B4-BE49-F238E27FC236}">
                    <a16:creationId xmlns:a16="http://schemas.microsoft.com/office/drawing/2014/main" id="{6F8A2263-6E4C-5D91-B1F1-E413BAF6BB76}"/>
                  </a:ext>
                </a:extLst>
              </p:cNvPr>
              <p:cNvSpPr txBox="1"/>
              <p:nvPr/>
            </p:nvSpPr>
            <p:spPr>
              <a:xfrm>
                <a:off x="4994155" y="2400638"/>
                <a:ext cx="3182218" cy="369332"/>
              </a:xfrm>
              <a:prstGeom prst="rect">
                <a:avLst/>
              </a:prstGeom>
              <a:noFill/>
            </p:spPr>
            <p:txBody>
              <a:bodyPr wrap="none" rtlCol="0">
                <a:spAutoFit/>
              </a:bodyPr>
              <a:lstStyle/>
              <a:p>
                <a:r>
                  <a:rPr lang="en-CA" dirty="0"/>
                  <a:t>Differentiate with respect to </a:t>
                </a:r>
                <a:r>
                  <a:rPr lang="en-US" sz="1800" b="0" u="none" strike="noStrike" baseline="0" dirty="0"/>
                  <a:t> </a:t>
                </a:r>
                <a14:m>
                  <m:oMath xmlns:m="http://schemas.openxmlformats.org/officeDocument/2006/math">
                    <m:sSub>
                      <m:sSubPr>
                        <m:ctrlPr>
                          <a:rPr lang="en-US" sz="1800" b="0" i="1" u="none" strike="noStrike" baseline="0" smtClean="0">
                            <a:latin typeface="Cambria Math" panose="02040503050406030204" pitchFamily="18" charset="0"/>
                          </a:rPr>
                        </m:ctrlPr>
                      </m:sSubPr>
                      <m:e>
                        <m:r>
                          <a:rPr lang="en-US" sz="1800" b="0" i="1" u="none" strike="noStrike" baseline="0" smtClean="0">
                            <a:latin typeface="Cambria Math" panose="02040503050406030204" pitchFamily="18" charset="0"/>
                          </a:rPr>
                          <m:t>𝑋</m:t>
                        </m:r>
                      </m:e>
                      <m:sub>
                        <m:r>
                          <a:rPr lang="en-US" sz="1800" b="0" i="1" u="none" strike="noStrike" baseline="0" smtClean="0">
                            <a:latin typeface="Cambria Math" panose="02040503050406030204" pitchFamily="18" charset="0"/>
                          </a:rPr>
                          <m:t>1</m:t>
                        </m:r>
                      </m:sub>
                    </m:sSub>
                  </m:oMath>
                </a14:m>
                <a:endParaRPr lang="en-US" dirty="0"/>
              </a:p>
            </p:txBody>
          </p:sp>
        </mc:Choice>
        <mc:Fallback xmlns="">
          <p:sp>
            <p:nvSpPr>
              <p:cNvPr id="18" name="TextBox 17">
                <a:extLst>
                  <a:ext uri="{FF2B5EF4-FFF2-40B4-BE49-F238E27FC236}">
                    <a16:creationId xmlns:a16="http://schemas.microsoft.com/office/drawing/2014/main" id="{6F8A2263-6E4C-5D91-B1F1-E413BAF6BB76}"/>
                  </a:ext>
                </a:extLst>
              </p:cNvPr>
              <p:cNvSpPr txBox="1">
                <a:spLocks noRot="1" noChangeAspect="1" noMove="1" noResize="1" noEditPoints="1" noAdjustHandles="1" noChangeArrowheads="1" noChangeShapeType="1" noTextEdit="1"/>
              </p:cNvSpPr>
              <p:nvPr/>
            </p:nvSpPr>
            <p:spPr>
              <a:xfrm>
                <a:off x="4994155" y="2400638"/>
                <a:ext cx="3182218" cy="369332"/>
              </a:xfrm>
              <a:prstGeom prst="rect">
                <a:avLst/>
              </a:prstGeom>
              <a:blipFill>
                <a:blip r:embed="rId5"/>
                <a:stretch>
                  <a:fillRect l="-1533" t="-10000" b="-2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9" name="TextBox 18">
                <a:extLst>
                  <a:ext uri="{FF2B5EF4-FFF2-40B4-BE49-F238E27FC236}">
                    <a16:creationId xmlns:a16="http://schemas.microsoft.com/office/drawing/2014/main" id="{C780A6F1-D737-49CE-D720-FA4D60BB6BB2}"/>
                  </a:ext>
                </a:extLst>
              </p:cNvPr>
              <p:cNvSpPr txBox="1"/>
              <p:nvPr/>
            </p:nvSpPr>
            <p:spPr>
              <a:xfrm>
                <a:off x="793008" y="4720019"/>
                <a:ext cx="9593424" cy="597856"/>
              </a:xfrm>
              <a:prstGeom prst="rect">
                <a:avLst/>
              </a:prstGeom>
              <a:noFill/>
            </p:spPr>
            <p:txBody>
              <a:bodyPr wrap="square" rtlCol="0">
                <a:spAutoFit/>
              </a:bodyPr>
              <a:lstStyle/>
              <a:p>
                <a14:m>
                  <m:oMath xmlns:m="http://schemas.openxmlformats.org/officeDocument/2006/math">
                    <m:acc>
                      <m:accPr>
                        <m:chr m:val="̂"/>
                        <m:ctrlPr>
                          <a:rPr lang="en-CA" sz="1600" i="1">
                            <a:latin typeface="Cambria Math" panose="02040503050406030204" pitchFamily="18" charset="0"/>
                          </a:rPr>
                        </m:ctrlPr>
                      </m:accPr>
                      <m:e>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𝛽</m:t>
                            </m:r>
                          </m:e>
                          <m:sub>
                            <m:r>
                              <a:rPr lang="en-CA" sz="1600" i="1">
                                <a:latin typeface="Cambria Math" panose="02040503050406030204" pitchFamily="18" charset="0"/>
                              </a:rPr>
                              <m:t>1</m:t>
                            </m:r>
                          </m:sub>
                        </m:sSub>
                      </m:e>
                    </m:acc>
                    <m:r>
                      <a:rPr lang="en-CA" sz="1600" i="1">
                        <a:latin typeface="Cambria Math" panose="02040503050406030204" pitchFamily="18" charset="0"/>
                      </a:rPr>
                      <m:t> </m:t>
                    </m:r>
                  </m:oMath>
                </a14:m>
                <a:r>
                  <a:rPr lang="en-CA" sz="1600" dirty="0"/>
                  <a:t> </a:t>
                </a:r>
                <a:r>
                  <a:rPr lang="en-US" sz="1600" dirty="0"/>
                  <a:t> no longer represents a slope in the presence of the quadratic term </a:t>
                </a:r>
                <a14:m>
                  <m:oMath xmlns:m="http://schemas.openxmlformats.org/officeDocument/2006/math">
                    <m:sSubSup>
                      <m:sSubSupPr>
                        <m:ctrlPr>
                          <a:rPr lang="en-CA" sz="1600" i="1">
                            <a:latin typeface="Cambria Math" panose="02040503050406030204" pitchFamily="18" charset="0"/>
                          </a:rPr>
                        </m:ctrlPr>
                      </m:sSubSupPr>
                      <m:e>
                        <m:r>
                          <a:rPr lang="en-CA" sz="1600" i="1">
                            <a:latin typeface="Cambria Math" panose="02040503050406030204" pitchFamily="18" charset="0"/>
                          </a:rPr>
                          <m:t>𝑋</m:t>
                        </m:r>
                      </m:e>
                      <m:sub>
                        <m:r>
                          <a:rPr lang="en-CA" sz="1600" i="1">
                            <a:latin typeface="Cambria Math" panose="02040503050406030204" pitchFamily="18" charset="0"/>
                          </a:rPr>
                          <m:t>1</m:t>
                        </m:r>
                      </m:sub>
                      <m:sup>
                        <m:r>
                          <a:rPr lang="en-CA" sz="1600" i="1">
                            <a:latin typeface="Cambria Math" panose="02040503050406030204" pitchFamily="18" charset="0"/>
                          </a:rPr>
                          <m:t>2</m:t>
                        </m:r>
                      </m:sup>
                    </m:sSubSup>
                  </m:oMath>
                </a14:m>
                <a:r>
                  <a:rPr lang="en-US" sz="1600" dirty="0"/>
                  <a:t>. The estimated coefficient of the first-order term </a:t>
                </a:r>
                <a14:m>
                  <m:oMath xmlns:m="http://schemas.openxmlformats.org/officeDocument/2006/math">
                    <m:sSub>
                      <m:sSubPr>
                        <m:ctrlPr>
                          <a:rPr lang="en-US" sz="1600" i="1" smtClean="0">
                            <a:latin typeface="Cambria Math" panose="02040503050406030204" pitchFamily="18" charset="0"/>
                          </a:rPr>
                        </m:ctrlPr>
                      </m:sSubPr>
                      <m:e>
                        <m:r>
                          <a:rPr lang="en-CA" sz="1600" i="1">
                            <a:latin typeface="Cambria Math" panose="02040503050406030204" pitchFamily="18" charset="0"/>
                          </a:rPr>
                          <m:t>𝑋</m:t>
                        </m:r>
                      </m:e>
                      <m:sub>
                        <m:r>
                          <a:rPr lang="en-CA" sz="1600" i="1">
                            <a:latin typeface="Cambria Math" panose="02040503050406030204" pitchFamily="18" charset="0"/>
                          </a:rPr>
                          <m:t>1</m:t>
                        </m:r>
                      </m:sub>
                    </m:sSub>
                  </m:oMath>
                </a14:m>
                <a:r>
                  <a:rPr lang="en-US" sz="1600" dirty="0"/>
                  <a:t> will not, in general, have a meaningful interpretation in the quadratic model.</a:t>
                </a:r>
                <a:endParaRPr lang="en-CA" sz="1600" dirty="0"/>
              </a:p>
            </p:txBody>
          </p:sp>
        </mc:Choice>
        <mc:Fallback xmlns="">
          <p:sp>
            <p:nvSpPr>
              <p:cNvPr id="19" name="TextBox 18">
                <a:extLst>
                  <a:ext uri="{FF2B5EF4-FFF2-40B4-BE49-F238E27FC236}">
                    <a16:creationId xmlns:a16="http://schemas.microsoft.com/office/drawing/2014/main" id="{C780A6F1-D737-49CE-D720-FA4D60BB6BB2}"/>
                  </a:ext>
                </a:extLst>
              </p:cNvPr>
              <p:cNvSpPr txBox="1">
                <a:spLocks noRot="1" noChangeAspect="1" noMove="1" noResize="1" noEditPoints="1" noAdjustHandles="1" noChangeArrowheads="1" noChangeShapeType="1" noTextEdit="1"/>
              </p:cNvSpPr>
              <p:nvPr/>
            </p:nvSpPr>
            <p:spPr>
              <a:xfrm>
                <a:off x="793008" y="4720019"/>
                <a:ext cx="9593424" cy="597856"/>
              </a:xfrm>
              <a:prstGeom prst="rect">
                <a:avLst/>
              </a:prstGeom>
              <a:blipFill>
                <a:blip r:embed="rId6"/>
                <a:stretch>
                  <a:fillRect l="-318" b="-12245"/>
                </a:stretch>
              </a:blipFill>
            </p:spPr>
            <p:txBody>
              <a:bodyPr/>
              <a:lstStyle/>
              <a:p>
                <a:r>
                  <a:rPr lang="en-US">
                    <a:noFill/>
                  </a:rPr>
                  <a:t> </a:t>
                </a:r>
              </a:p>
            </p:txBody>
          </p:sp>
        </mc:Fallback>
      </mc:AlternateContent>
      <p:pic>
        <p:nvPicPr>
          <p:cNvPr id="3" name="Picture 2" descr="Shape&#10;&#10;Description automatically generated with medium confidence">
            <a:extLst>
              <a:ext uri="{FF2B5EF4-FFF2-40B4-BE49-F238E27FC236}">
                <a16:creationId xmlns:a16="http://schemas.microsoft.com/office/drawing/2014/main" id="{C334A065-65DC-D350-72AD-2C995E8CD5E5}"/>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4F221F0F-BF00-C951-CDC1-EA03C576B728}"/>
                  </a:ext>
                </a:extLst>
              </p:cNvPr>
              <p:cNvSpPr txBox="1"/>
              <p:nvPr/>
            </p:nvSpPr>
            <p:spPr>
              <a:xfrm>
                <a:off x="793008" y="5524506"/>
                <a:ext cx="9859470" cy="870238"/>
              </a:xfrm>
              <a:prstGeom prst="rect">
                <a:avLst/>
              </a:prstGeom>
              <a:noFill/>
            </p:spPr>
            <p:txBody>
              <a:bodyPr wrap="square">
                <a:spAutoFit/>
              </a:bodyPr>
              <a:lstStyle/>
              <a:p>
                <a:r>
                  <a:rPr lang="en-US" sz="1600" dirty="0">
                    <a:latin typeface="LMRoman10-Regular"/>
                  </a:rPr>
                  <a:t>T</a:t>
                </a:r>
                <a:r>
                  <a:rPr lang="en-US" sz="1600" b="0" i="0" u="none" strike="noStrike" baseline="0" dirty="0">
                    <a:latin typeface="LMRoman10-Regular"/>
                  </a:rPr>
                  <a:t>he sign of the coefficients, </a:t>
                </a:r>
                <a14:m>
                  <m:oMath xmlns:m="http://schemas.openxmlformats.org/officeDocument/2006/math">
                    <m:acc>
                      <m:accPr>
                        <m:chr m:val="̂"/>
                        <m:ctrlPr>
                          <a:rPr lang="en-CA" sz="1600" i="1">
                            <a:latin typeface="Cambria Math" panose="02040503050406030204" pitchFamily="18" charset="0"/>
                          </a:rPr>
                        </m:ctrlPr>
                      </m:accPr>
                      <m:e>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2</m:t>
                            </m:r>
                          </m:sub>
                        </m:sSub>
                      </m:e>
                    </m:acc>
                    <m:r>
                      <a:rPr lang="en-CA" sz="1600" i="1">
                        <a:latin typeface="Cambria Math" panose="02040503050406030204" pitchFamily="18" charset="0"/>
                      </a:rPr>
                      <m:t> </m:t>
                    </m:r>
                  </m:oMath>
                </a14:m>
                <a:r>
                  <a:rPr lang="en-US" sz="1600" b="0" i="0" u="none" strike="noStrike" baseline="0" dirty="0">
                    <a:latin typeface="LMRoman10-Regular"/>
                  </a:rPr>
                  <a:t> is the indicator of whether the curve is concave downward (mound-shaped) or concave upward (bowl-shaped). A negative </a:t>
                </a:r>
                <a14:m>
                  <m:oMath xmlns:m="http://schemas.openxmlformats.org/officeDocument/2006/math">
                    <m:acc>
                      <m:accPr>
                        <m:chr m:val="̂"/>
                        <m:ctrlPr>
                          <a:rPr lang="en-CA" sz="1600" i="1">
                            <a:latin typeface="Cambria Math" panose="02040503050406030204" pitchFamily="18" charset="0"/>
                          </a:rPr>
                        </m:ctrlPr>
                      </m:accPr>
                      <m:e>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e>
                    </m:acc>
                  </m:oMath>
                </a14:m>
                <a:r>
                  <a:rPr lang="en-US" sz="1600" b="0" i="0" u="none" strike="noStrike" baseline="0" dirty="0">
                    <a:latin typeface="LMRoman7-Regular"/>
                  </a:rPr>
                  <a:t> </a:t>
                </a:r>
                <a:r>
                  <a:rPr lang="en-US" sz="1600" b="0" i="0" u="none" strike="noStrike" baseline="0" dirty="0">
                    <a:latin typeface="LMRoman10-Regular"/>
                  </a:rPr>
                  <a:t>implies downward concavity, as in this example, and a positive </a:t>
                </a:r>
                <a14:m>
                  <m:oMath xmlns:m="http://schemas.openxmlformats.org/officeDocument/2006/math">
                    <m:acc>
                      <m:accPr>
                        <m:chr m:val="̂"/>
                        <m:ctrlPr>
                          <a:rPr lang="en-CA" sz="1600" i="1">
                            <a:latin typeface="Cambria Math" panose="02040503050406030204" pitchFamily="18" charset="0"/>
                          </a:rPr>
                        </m:ctrlPr>
                      </m:accPr>
                      <m:e>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𝛽</m:t>
                            </m:r>
                          </m:e>
                          <m:sub>
                            <m:r>
                              <a:rPr lang="en-US" sz="1600" i="1">
                                <a:latin typeface="Cambria Math" panose="02040503050406030204" pitchFamily="18" charset="0"/>
                                <a:ea typeface="Cambria Math" panose="02040503050406030204" pitchFamily="18" charset="0"/>
                              </a:rPr>
                              <m:t>2</m:t>
                            </m:r>
                          </m:sub>
                        </m:sSub>
                      </m:e>
                    </m:acc>
                    <m:r>
                      <a:rPr lang="en-CA" sz="1600" i="1">
                        <a:latin typeface="Cambria Math" panose="02040503050406030204" pitchFamily="18" charset="0"/>
                      </a:rPr>
                      <m:t> </m:t>
                    </m:r>
                  </m:oMath>
                </a14:m>
                <a:r>
                  <a:rPr lang="en-CA" sz="1600" dirty="0"/>
                  <a:t> </a:t>
                </a:r>
                <a:r>
                  <a:rPr lang="en-US" sz="1600" b="0" i="0" u="none" strike="noStrike" baseline="0" dirty="0">
                    <a:latin typeface="LMRoman7-Regular"/>
                  </a:rPr>
                  <a:t> </a:t>
                </a:r>
                <a:r>
                  <a:rPr lang="en-US" sz="1600" b="0" i="0" u="none" strike="noStrike" baseline="0" dirty="0">
                    <a:latin typeface="LMRoman10-Regular"/>
                  </a:rPr>
                  <a:t>implies upward concavity. </a:t>
                </a:r>
                <a:endParaRPr lang="en-US" sz="1600" dirty="0"/>
              </a:p>
            </p:txBody>
          </p:sp>
        </mc:Choice>
        <mc:Fallback xmlns="">
          <p:sp>
            <p:nvSpPr>
              <p:cNvPr id="12" name="TextBox 11">
                <a:extLst>
                  <a:ext uri="{FF2B5EF4-FFF2-40B4-BE49-F238E27FC236}">
                    <a16:creationId xmlns:a16="http://schemas.microsoft.com/office/drawing/2014/main" id="{4F221F0F-BF00-C951-CDC1-EA03C576B728}"/>
                  </a:ext>
                </a:extLst>
              </p:cNvPr>
              <p:cNvSpPr txBox="1">
                <a:spLocks noRot="1" noChangeAspect="1" noMove="1" noResize="1" noEditPoints="1" noAdjustHandles="1" noChangeArrowheads="1" noChangeShapeType="1" noTextEdit="1"/>
              </p:cNvSpPr>
              <p:nvPr/>
            </p:nvSpPr>
            <p:spPr>
              <a:xfrm>
                <a:off x="793008" y="5524506"/>
                <a:ext cx="9859470" cy="870238"/>
              </a:xfrm>
              <a:prstGeom prst="rect">
                <a:avLst/>
              </a:prstGeom>
              <a:blipFill>
                <a:blip r:embed="rId8"/>
                <a:stretch>
                  <a:fillRect l="-309" b="-839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EDD0AD34-2586-3DE0-8B19-6994960BEDB1}"/>
                  </a:ext>
                </a:extLst>
              </p:cNvPr>
              <p:cNvSpPr txBox="1"/>
              <p:nvPr/>
            </p:nvSpPr>
            <p:spPr>
              <a:xfrm>
                <a:off x="793008" y="3915533"/>
                <a:ext cx="9006373" cy="597856"/>
              </a:xfrm>
              <a:prstGeom prst="rect">
                <a:avLst/>
              </a:prstGeom>
              <a:noFill/>
            </p:spPr>
            <p:txBody>
              <a:bodyPr wrap="square">
                <a:spAutoFit/>
              </a:bodyPr>
              <a:lstStyle/>
              <a:p>
                <a14:m>
                  <m:oMath xmlns:m="http://schemas.openxmlformats.org/officeDocument/2006/math">
                    <m:acc>
                      <m:accPr>
                        <m:chr m:val="̂"/>
                        <m:ctrlPr>
                          <a:rPr lang="en-CA" sz="1600" i="1" smtClean="0">
                            <a:latin typeface="Cambria Math" panose="02040503050406030204" pitchFamily="18" charset="0"/>
                          </a:rPr>
                        </m:ctrlPr>
                      </m:accPr>
                      <m:e>
                        <m:sSub>
                          <m:sSubPr>
                            <m:ctrlPr>
                              <a:rPr lang="en-CA" sz="1600" i="1">
                                <a:latin typeface="Cambria Math" panose="02040503050406030204" pitchFamily="18" charset="0"/>
                              </a:rPr>
                            </m:ctrlPr>
                          </m:sSubPr>
                          <m:e>
                            <m:r>
                              <a:rPr lang="en-CA" sz="1600" i="1">
                                <a:latin typeface="Cambria Math" panose="02040503050406030204" pitchFamily="18" charset="0"/>
                                <a:ea typeface="Cambria Math" panose="02040503050406030204" pitchFamily="18" charset="0"/>
                              </a:rPr>
                              <m:t>𝛽</m:t>
                            </m:r>
                          </m:e>
                          <m:sub>
                            <m:r>
                              <a:rPr lang="en-US" sz="1600" b="0" i="1" smtClean="0">
                                <a:latin typeface="Cambria Math" panose="02040503050406030204" pitchFamily="18" charset="0"/>
                                <a:ea typeface="Cambria Math" panose="02040503050406030204" pitchFamily="18" charset="0"/>
                              </a:rPr>
                              <m:t>0</m:t>
                            </m:r>
                          </m:sub>
                        </m:sSub>
                      </m:e>
                    </m:acc>
                    <m:r>
                      <a:rPr lang="en-CA" sz="1600" i="1">
                        <a:latin typeface="Cambria Math" panose="02040503050406030204" pitchFamily="18" charset="0"/>
                      </a:rPr>
                      <m:t> </m:t>
                    </m:r>
                  </m:oMath>
                </a14:m>
                <a:r>
                  <a:rPr lang="en-CA" sz="1600" dirty="0"/>
                  <a:t> </a:t>
                </a:r>
                <a:r>
                  <a:rPr lang="en-US" sz="1600" b="0" i="0" u="none" strike="noStrike" baseline="0" dirty="0">
                    <a:latin typeface="LMRoman7-Regular"/>
                  </a:rPr>
                  <a:t> </a:t>
                </a:r>
                <a:r>
                  <a:rPr lang="en-US" sz="1600" b="0" i="0" u="none" strike="noStrike" baseline="0" dirty="0">
                    <a:latin typeface="LMRoman10-Regular"/>
                  </a:rPr>
                  <a:t>can be meaningfully interpreted only if the range of the independent variable includes zero-that is, if </a:t>
                </a:r>
                <a14:m>
                  <m:oMath xmlns:m="http://schemas.openxmlformats.org/officeDocument/2006/math">
                    <m:sSub>
                      <m:sSubPr>
                        <m:ctrlPr>
                          <a:rPr lang="en-US" sz="1600" i="1">
                            <a:latin typeface="Cambria Math" panose="02040503050406030204" pitchFamily="18" charset="0"/>
                          </a:rPr>
                        </m:ctrlPr>
                      </m:sSubPr>
                      <m:e>
                        <m:r>
                          <a:rPr lang="en-CA" sz="1600" i="1">
                            <a:latin typeface="Cambria Math" panose="02040503050406030204" pitchFamily="18" charset="0"/>
                          </a:rPr>
                          <m:t>𝑋</m:t>
                        </m:r>
                      </m:e>
                      <m:sub>
                        <m:r>
                          <a:rPr lang="en-CA" sz="1600" i="1">
                            <a:latin typeface="Cambria Math" panose="02040503050406030204" pitchFamily="18" charset="0"/>
                          </a:rPr>
                          <m:t>1</m:t>
                        </m:r>
                      </m:sub>
                    </m:sSub>
                  </m:oMath>
                </a14:m>
                <a:r>
                  <a:rPr lang="en-US" sz="1600" b="0" i="0" u="none" strike="noStrike" baseline="0" dirty="0">
                    <a:latin typeface="LMRoman7-Regular"/>
                  </a:rPr>
                  <a:t> </a:t>
                </a:r>
                <a:r>
                  <a:rPr lang="en-US" sz="1600" b="0" i="0" u="none" strike="noStrike" baseline="0" dirty="0">
                    <a:latin typeface="LMRoman10-Regular"/>
                  </a:rPr>
                  <a:t>= 0 is included in the sampled range of </a:t>
                </a:r>
                <a14:m>
                  <m:oMath xmlns:m="http://schemas.openxmlformats.org/officeDocument/2006/math">
                    <m:sSub>
                      <m:sSubPr>
                        <m:ctrlPr>
                          <a:rPr lang="en-US" sz="1600" i="1">
                            <a:latin typeface="Cambria Math" panose="02040503050406030204" pitchFamily="18" charset="0"/>
                          </a:rPr>
                        </m:ctrlPr>
                      </m:sSubPr>
                      <m:e>
                        <m:r>
                          <a:rPr lang="en-CA" sz="1600" i="1">
                            <a:latin typeface="Cambria Math" panose="02040503050406030204" pitchFamily="18" charset="0"/>
                          </a:rPr>
                          <m:t>𝑋</m:t>
                        </m:r>
                      </m:e>
                      <m:sub>
                        <m:r>
                          <a:rPr lang="en-CA" sz="1600" i="1">
                            <a:latin typeface="Cambria Math" panose="02040503050406030204" pitchFamily="18" charset="0"/>
                          </a:rPr>
                          <m:t>1</m:t>
                        </m:r>
                      </m:sub>
                    </m:sSub>
                  </m:oMath>
                </a14:m>
                <a:r>
                  <a:rPr lang="en-US" sz="1600" b="0" i="0" u="none" strike="noStrike" baseline="0" dirty="0">
                    <a:latin typeface="LMRoman10-Regular"/>
                  </a:rPr>
                  <a:t>.</a:t>
                </a:r>
                <a:endParaRPr lang="en-US" sz="1600" dirty="0"/>
              </a:p>
            </p:txBody>
          </p:sp>
        </mc:Choice>
        <mc:Fallback xmlns="">
          <p:sp>
            <p:nvSpPr>
              <p:cNvPr id="22" name="TextBox 21">
                <a:extLst>
                  <a:ext uri="{FF2B5EF4-FFF2-40B4-BE49-F238E27FC236}">
                    <a16:creationId xmlns:a16="http://schemas.microsoft.com/office/drawing/2014/main" id="{EDD0AD34-2586-3DE0-8B19-6994960BEDB1}"/>
                  </a:ext>
                </a:extLst>
              </p:cNvPr>
              <p:cNvSpPr txBox="1">
                <a:spLocks noRot="1" noChangeAspect="1" noMove="1" noResize="1" noEditPoints="1" noAdjustHandles="1" noChangeArrowheads="1" noChangeShapeType="1" noTextEdit="1"/>
              </p:cNvSpPr>
              <p:nvPr/>
            </p:nvSpPr>
            <p:spPr>
              <a:xfrm>
                <a:off x="793008" y="3915533"/>
                <a:ext cx="9006373" cy="597856"/>
              </a:xfrm>
              <a:prstGeom prst="rect">
                <a:avLst/>
              </a:prstGeom>
              <a:blipFill>
                <a:blip r:embed="rId9"/>
                <a:stretch>
                  <a:fillRect b="-12245"/>
                </a:stretch>
              </a:blipFill>
            </p:spPr>
            <p:txBody>
              <a:bodyPr/>
              <a:lstStyle/>
              <a:p>
                <a:r>
                  <a:rPr lang="en-US">
                    <a:noFill/>
                  </a:rPr>
                  <a:t> </a:t>
                </a:r>
              </a:p>
            </p:txBody>
          </p:sp>
        </mc:Fallback>
      </mc:AlternateContent>
    </p:spTree>
    <p:extLst>
      <p:ext uri="{BB962C8B-B14F-4D97-AF65-F5344CB8AC3E}">
        <p14:creationId xmlns:p14="http://schemas.microsoft.com/office/powerpoint/2010/main" val="56123152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023EB51-0BE6-8A4E-5318-E09932F10151}"/>
              </a:ext>
            </a:extLst>
          </p:cNvPr>
          <p:cNvSpPr>
            <a:spLocks noGrp="1"/>
          </p:cNvSpPr>
          <p:nvPr>
            <p:ph type="title"/>
          </p:nvPr>
        </p:nvSpPr>
        <p:spPr/>
        <p:txBody>
          <a:bodyPr/>
          <a:lstStyle/>
          <a:p>
            <a:r>
              <a:rPr lang="en-US" sz="4400" dirty="0">
                <a:solidFill>
                  <a:srgbClr val="4F81BD"/>
                </a:solidFill>
                <a:latin typeface="+mj-lt"/>
                <a:ea typeface="Times New Roman" panose="02020603050405020304" pitchFamily="18" charset="0"/>
                <a:cs typeface="Angsana New" panose="02020603050405020304" pitchFamily="18" charset="-34"/>
              </a:rPr>
              <a:t>Example: obviously nonlinear  </a:t>
            </a:r>
            <a:endParaRPr lang="en-US" dirty="0"/>
          </a:p>
        </p:txBody>
      </p:sp>
      <p:sp>
        <p:nvSpPr>
          <p:cNvPr id="4" name="Slide Number Placeholder 3">
            <a:extLst>
              <a:ext uri="{FF2B5EF4-FFF2-40B4-BE49-F238E27FC236}">
                <a16:creationId xmlns:a16="http://schemas.microsoft.com/office/drawing/2014/main" id="{48A7C758-D86C-E632-A4CB-FE3827B81624}"/>
              </a:ext>
            </a:extLst>
          </p:cNvPr>
          <p:cNvSpPr>
            <a:spLocks noGrp="1"/>
          </p:cNvSpPr>
          <p:nvPr>
            <p:ph type="sldNum" sz="quarter" idx="12"/>
          </p:nvPr>
        </p:nvSpPr>
        <p:spPr/>
        <p:txBody>
          <a:bodyPr/>
          <a:lstStyle/>
          <a:p>
            <a:fld id="{998FC6E2-3800-4EB0-A18D-3856D6660061}" type="slidenum">
              <a:rPr lang="en-US" smtClean="0"/>
              <a:t>27</a:t>
            </a:fld>
            <a:endParaRPr lang="en-US"/>
          </a:p>
        </p:txBody>
      </p:sp>
      <p:pic>
        <p:nvPicPr>
          <p:cNvPr id="5" name="Picture 4">
            <a:extLst>
              <a:ext uri="{FF2B5EF4-FFF2-40B4-BE49-F238E27FC236}">
                <a16:creationId xmlns:a16="http://schemas.microsoft.com/office/drawing/2014/main" id="{01C4467C-C524-FF57-9867-D75AFD52B9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838200" y="1549796"/>
            <a:ext cx="10079656" cy="1406763"/>
          </a:xfrm>
          <a:prstGeom prst="rect">
            <a:avLst/>
          </a:prstGeom>
        </p:spPr>
      </p:pic>
      <p:pic>
        <p:nvPicPr>
          <p:cNvPr id="6" name="Picture 5">
            <a:extLst>
              <a:ext uri="{FF2B5EF4-FFF2-40B4-BE49-F238E27FC236}">
                <a16:creationId xmlns:a16="http://schemas.microsoft.com/office/drawing/2014/main" id="{A5483D7A-D1D2-5542-CC89-E60665B7ABC6}"/>
              </a:ext>
            </a:extLst>
          </p:cNvPr>
          <p:cNvPicPr>
            <a:picLocks noChangeAspect="1"/>
          </p:cNvPicPr>
          <p:nvPr/>
        </p:nvPicPr>
        <p:blipFill rotWithShape="1">
          <a:blip r:embed="rId3">
            <a:extLst>
              <a:ext uri="{28A0092B-C50C-407E-A947-70E740481C1C}">
                <a14:useLocalDpi xmlns:a14="http://schemas.microsoft.com/office/drawing/2010/main" val="0"/>
              </a:ext>
            </a:extLst>
          </a:blip>
          <a:srcRect r="22689"/>
          <a:stretch/>
        </p:blipFill>
        <p:spPr>
          <a:xfrm>
            <a:off x="1434493" y="3153747"/>
            <a:ext cx="3625188" cy="3479675"/>
          </a:xfrm>
          <a:prstGeom prst="rect">
            <a:avLst/>
          </a:prstGeom>
        </p:spPr>
      </p:pic>
      <p:pic>
        <p:nvPicPr>
          <p:cNvPr id="3" name="Picture 2" descr="Shape&#10;&#10;Description automatically generated with medium confidence">
            <a:extLst>
              <a:ext uri="{FF2B5EF4-FFF2-40B4-BE49-F238E27FC236}">
                <a16:creationId xmlns:a16="http://schemas.microsoft.com/office/drawing/2014/main" id="{F52708EE-2615-6FEA-5E1B-3AFCD3DD4537}"/>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20130185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6703C3-181B-6D38-6DF8-20646A6AB4C1}"/>
              </a:ext>
            </a:extLst>
          </p:cNvPr>
          <p:cNvSpPr>
            <a:spLocks noGrp="1"/>
          </p:cNvSpPr>
          <p:nvPr>
            <p:ph type="title"/>
          </p:nvPr>
        </p:nvSpPr>
        <p:spPr/>
        <p:txBody>
          <a:bodyPr/>
          <a:lstStyle/>
          <a:p>
            <a:r>
              <a:rPr lang="en-US" sz="4400" dirty="0">
                <a:solidFill>
                  <a:srgbClr val="4F81BD"/>
                </a:solidFill>
                <a:latin typeface="+mj-lt"/>
                <a:ea typeface="Times New Roman" panose="02020603050405020304" pitchFamily="18" charset="0"/>
                <a:cs typeface="Angsana New" panose="02020603050405020304" pitchFamily="18" charset="-34"/>
              </a:rPr>
              <a:t>Higher-order models </a:t>
            </a:r>
            <a:endParaRPr lang="en-US" dirty="0"/>
          </a:p>
        </p:txBody>
      </p:sp>
      <p:sp>
        <p:nvSpPr>
          <p:cNvPr id="4" name="Slide Number Placeholder 3">
            <a:extLst>
              <a:ext uri="{FF2B5EF4-FFF2-40B4-BE49-F238E27FC236}">
                <a16:creationId xmlns:a16="http://schemas.microsoft.com/office/drawing/2014/main" id="{48ACDB2D-5683-5DFD-0020-D81E08255DFE}"/>
              </a:ext>
            </a:extLst>
          </p:cNvPr>
          <p:cNvSpPr>
            <a:spLocks noGrp="1"/>
          </p:cNvSpPr>
          <p:nvPr>
            <p:ph type="sldNum" sz="quarter" idx="12"/>
          </p:nvPr>
        </p:nvSpPr>
        <p:spPr/>
        <p:txBody>
          <a:bodyPr/>
          <a:lstStyle/>
          <a:p>
            <a:fld id="{998FC6E2-3800-4EB0-A18D-3856D6660061}" type="slidenum">
              <a:rPr lang="en-US" smtClean="0"/>
              <a:t>28</a:t>
            </a:fld>
            <a:endParaRPr lang="en-US"/>
          </a:p>
        </p:txBody>
      </p:sp>
      <p:pic>
        <p:nvPicPr>
          <p:cNvPr id="5" name="Picture 4">
            <a:extLst>
              <a:ext uri="{FF2B5EF4-FFF2-40B4-BE49-F238E27FC236}">
                <a16:creationId xmlns:a16="http://schemas.microsoft.com/office/drawing/2014/main" id="{F188AAE0-5494-64D7-8B25-8DBC7C33AE38}"/>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84520" y="1849173"/>
            <a:ext cx="6979970" cy="580677"/>
          </a:xfrm>
          <a:prstGeom prst="rect">
            <a:avLst/>
          </a:prstGeom>
        </p:spPr>
      </p:pic>
      <p:pic>
        <p:nvPicPr>
          <p:cNvPr id="6" name="Picture 5">
            <a:extLst>
              <a:ext uri="{FF2B5EF4-FFF2-40B4-BE49-F238E27FC236}">
                <a16:creationId xmlns:a16="http://schemas.microsoft.com/office/drawing/2014/main" id="{839A09BC-1C96-E062-192C-E8D09CF0FD6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84520" y="5084942"/>
            <a:ext cx="7772400" cy="435254"/>
          </a:xfrm>
          <a:prstGeom prst="rect">
            <a:avLst/>
          </a:prstGeom>
        </p:spPr>
      </p:pic>
      <p:pic>
        <p:nvPicPr>
          <p:cNvPr id="7" name="Picture 6">
            <a:extLst>
              <a:ext uri="{FF2B5EF4-FFF2-40B4-BE49-F238E27FC236}">
                <a16:creationId xmlns:a16="http://schemas.microsoft.com/office/drawing/2014/main" id="{FB958171-2306-9307-7CE5-8BE271B2ED2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4521" y="3559761"/>
            <a:ext cx="7101268" cy="459052"/>
          </a:xfrm>
          <a:prstGeom prst="rect">
            <a:avLst/>
          </a:prstGeom>
        </p:spPr>
      </p:pic>
      <p:pic>
        <p:nvPicPr>
          <p:cNvPr id="8" name="Picture 7">
            <a:extLst>
              <a:ext uri="{FF2B5EF4-FFF2-40B4-BE49-F238E27FC236}">
                <a16:creationId xmlns:a16="http://schemas.microsoft.com/office/drawing/2014/main" id="{8D3BF8EF-545E-AB98-D43A-2016F79159F7}"/>
              </a:ext>
            </a:extLst>
          </p:cNvPr>
          <p:cNvPicPr>
            <a:picLocks noChangeAspect="1"/>
          </p:cNvPicPr>
          <p:nvPr/>
        </p:nvPicPr>
        <p:blipFill rotWithShape="1">
          <a:blip r:embed="rId5">
            <a:extLst>
              <a:ext uri="{28A0092B-C50C-407E-A947-70E740481C1C}">
                <a14:useLocalDpi xmlns:a14="http://schemas.microsoft.com/office/drawing/2010/main" val="0"/>
              </a:ext>
            </a:extLst>
          </a:blip>
          <a:srcRect r="23512"/>
          <a:stretch/>
        </p:blipFill>
        <p:spPr>
          <a:xfrm>
            <a:off x="8322234" y="1898567"/>
            <a:ext cx="3639699" cy="3531183"/>
          </a:xfrm>
          <a:prstGeom prst="rect">
            <a:avLst/>
          </a:prstGeom>
        </p:spPr>
      </p:pic>
    </p:spTree>
    <p:extLst>
      <p:ext uri="{BB962C8B-B14F-4D97-AF65-F5344CB8AC3E}">
        <p14:creationId xmlns:p14="http://schemas.microsoft.com/office/powerpoint/2010/main" val="297465492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F73AD6-C4B3-E4C2-4E12-7DF420CBC8B4}"/>
              </a:ext>
            </a:extLst>
          </p:cNvPr>
          <p:cNvSpPr>
            <a:spLocks noGrp="1"/>
          </p:cNvSpPr>
          <p:nvPr>
            <p:ph type="title"/>
          </p:nvPr>
        </p:nvSpPr>
        <p:spPr/>
        <p:txBody>
          <a:bodyPr/>
          <a:lstStyle/>
          <a:p>
            <a:r>
              <a:rPr lang="en-US" sz="4400" dirty="0">
                <a:solidFill>
                  <a:srgbClr val="4F81BD"/>
                </a:solidFill>
                <a:latin typeface="+mj-lt"/>
                <a:ea typeface="Times New Roman" panose="02020603050405020304" pitchFamily="18" charset="0"/>
                <a:cs typeface="Angsana New" panose="02020603050405020304" pitchFamily="18" charset="-34"/>
              </a:rPr>
              <a:t>Higher-order models </a:t>
            </a:r>
            <a:endParaRPr lang="en-US" dirty="0"/>
          </a:p>
        </p:txBody>
      </p:sp>
      <p:sp>
        <p:nvSpPr>
          <p:cNvPr id="4" name="Slide Number Placeholder 3">
            <a:extLst>
              <a:ext uri="{FF2B5EF4-FFF2-40B4-BE49-F238E27FC236}">
                <a16:creationId xmlns:a16="http://schemas.microsoft.com/office/drawing/2014/main" id="{5FA6C897-0978-D2AA-4C15-35B124BEDE4C}"/>
              </a:ext>
            </a:extLst>
          </p:cNvPr>
          <p:cNvSpPr>
            <a:spLocks noGrp="1"/>
          </p:cNvSpPr>
          <p:nvPr>
            <p:ph type="sldNum" sz="quarter" idx="12"/>
          </p:nvPr>
        </p:nvSpPr>
        <p:spPr/>
        <p:txBody>
          <a:bodyPr/>
          <a:lstStyle/>
          <a:p>
            <a:fld id="{998FC6E2-3800-4EB0-A18D-3856D6660061}" type="slidenum">
              <a:rPr lang="en-US" smtClean="0"/>
              <a:t>29</a:t>
            </a:fld>
            <a:endParaRPr lang="en-US"/>
          </a:p>
        </p:txBody>
      </p:sp>
      <p:pic>
        <p:nvPicPr>
          <p:cNvPr id="8" name="Picture 7">
            <a:extLst>
              <a:ext uri="{FF2B5EF4-FFF2-40B4-BE49-F238E27FC236}">
                <a16:creationId xmlns:a16="http://schemas.microsoft.com/office/drawing/2014/main" id="{85BFF34E-9383-1689-6DBC-DB1D1EC80834}"/>
              </a:ext>
            </a:extLst>
          </p:cNvPr>
          <p:cNvPicPr>
            <a:picLocks noChangeAspect="1"/>
          </p:cNvPicPr>
          <p:nvPr/>
        </p:nvPicPr>
        <p:blipFill>
          <a:blip r:embed="rId2"/>
          <a:stretch>
            <a:fillRect/>
          </a:stretch>
        </p:blipFill>
        <p:spPr>
          <a:xfrm>
            <a:off x="850982" y="1736917"/>
            <a:ext cx="3897999" cy="2337556"/>
          </a:xfrm>
          <a:prstGeom prst="rect">
            <a:avLst/>
          </a:prstGeom>
          <a:ln>
            <a:solidFill>
              <a:schemeClr val="accent1"/>
            </a:solidFill>
          </a:ln>
        </p:spPr>
      </p:pic>
      <p:pic>
        <p:nvPicPr>
          <p:cNvPr id="10" name="Picture 9">
            <a:extLst>
              <a:ext uri="{FF2B5EF4-FFF2-40B4-BE49-F238E27FC236}">
                <a16:creationId xmlns:a16="http://schemas.microsoft.com/office/drawing/2014/main" id="{CEB3A061-B7BF-0842-FD7D-864D1D0154B3}"/>
              </a:ext>
            </a:extLst>
          </p:cNvPr>
          <p:cNvPicPr>
            <a:picLocks noChangeAspect="1"/>
          </p:cNvPicPr>
          <p:nvPr/>
        </p:nvPicPr>
        <p:blipFill>
          <a:blip r:embed="rId3"/>
          <a:stretch>
            <a:fillRect/>
          </a:stretch>
        </p:blipFill>
        <p:spPr>
          <a:xfrm>
            <a:off x="6096000" y="1736917"/>
            <a:ext cx="3687495" cy="2337556"/>
          </a:xfrm>
          <a:prstGeom prst="rect">
            <a:avLst/>
          </a:prstGeom>
          <a:ln>
            <a:solidFill>
              <a:schemeClr val="accent1"/>
            </a:solidFill>
          </a:ln>
        </p:spPr>
      </p:pic>
      <p:pic>
        <p:nvPicPr>
          <p:cNvPr id="14" name="Picture 13">
            <a:extLst>
              <a:ext uri="{FF2B5EF4-FFF2-40B4-BE49-F238E27FC236}">
                <a16:creationId xmlns:a16="http://schemas.microsoft.com/office/drawing/2014/main" id="{AC5A72CD-7499-A1B5-2E5D-A09B2726F727}"/>
              </a:ext>
            </a:extLst>
          </p:cNvPr>
          <p:cNvPicPr>
            <a:picLocks noChangeAspect="1"/>
          </p:cNvPicPr>
          <p:nvPr/>
        </p:nvPicPr>
        <p:blipFill>
          <a:blip r:embed="rId4"/>
          <a:stretch>
            <a:fillRect/>
          </a:stretch>
        </p:blipFill>
        <p:spPr>
          <a:xfrm>
            <a:off x="838200" y="4149236"/>
            <a:ext cx="4650244" cy="2617316"/>
          </a:xfrm>
          <a:prstGeom prst="rect">
            <a:avLst/>
          </a:prstGeom>
          <a:ln>
            <a:solidFill>
              <a:schemeClr val="accent1"/>
            </a:solidFill>
          </a:ln>
        </p:spPr>
      </p:pic>
      <p:pic>
        <p:nvPicPr>
          <p:cNvPr id="16" name="Picture 15">
            <a:extLst>
              <a:ext uri="{FF2B5EF4-FFF2-40B4-BE49-F238E27FC236}">
                <a16:creationId xmlns:a16="http://schemas.microsoft.com/office/drawing/2014/main" id="{92BA3C90-FCE8-E5BE-7793-01E2847CD2A1}"/>
              </a:ext>
            </a:extLst>
          </p:cNvPr>
          <p:cNvPicPr>
            <a:picLocks noChangeAspect="1"/>
          </p:cNvPicPr>
          <p:nvPr/>
        </p:nvPicPr>
        <p:blipFill>
          <a:blip r:embed="rId5"/>
          <a:stretch>
            <a:fillRect/>
          </a:stretch>
        </p:blipFill>
        <p:spPr>
          <a:xfrm>
            <a:off x="6096000" y="4149236"/>
            <a:ext cx="5638732" cy="2642184"/>
          </a:xfrm>
          <a:prstGeom prst="rect">
            <a:avLst/>
          </a:prstGeom>
          <a:ln>
            <a:solidFill>
              <a:schemeClr val="accent1"/>
            </a:solidFill>
          </a:ln>
        </p:spPr>
      </p:pic>
      <p:sp>
        <p:nvSpPr>
          <p:cNvPr id="18" name="TextBox 17">
            <a:extLst>
              <a:ext uri="{FF2B5EF4-FFF2-40B4-BE49-F238E27FC236}">
                <a16:creationId xmlns:a16="http://schemas.microsoft.com/office/drawing/2014/main" id="{4DB41C61-9D42-C4E5-4DEC-A62359BE4559}"/>
              </a:ext>
            </a:extLst>
          </p:cNvPr>
          <p:cNvSpPr txBox="1"/>
          <p:nvPr/>
        </p:nvSpPr>
        <p:spPr>
          <a:xfrm>
            <a:off x="9783495" y="2447154"/>
            <a:ext cx="1951237" cy="523220"/>
          </a:xfrm>
          <a:prstGeom prst="rect">
            <a:avLst/>
          </a:prstGeom>
          <a:noFill/>
        </p:spPr>
        <p:txBody>
          <a:bodyPr wrap="square">
            <a:spAutoFit/>
          </a:bodyPr>
          <a:lstStyle/>
          <a:p>
            <a:r>
              <a:rPr lang="en-US" sz="1400" b="0" i="1" u="none" strike="noStrike" baseline="0" dirty="0">
                <a:solidFill>
                  <a:srgbClr val="FF0000"/>
                </a:solidFill>
              </a:rPr>
              <a:t>I(Xˆ2) :add quadratic term to the model</a:t>
            </a:r>
            <a:endParaRPr lang="en-US" sz="1400" i="1" dirty="0">
              <a:solidFill>
                <a:srgbClr val="FF0000"/>
              </a:solidFill>
            </a:endParaRPr>
          </a:p>
        </p:txBody>
      </p:sp>
    </p:spTree>
    <p:extLst>
      <p:ext uri="{BB962C8B-B14F-4D97-AF65-F5344CB8AC3E}">
        <p14:creationId xmlns:p14="http://schemas.microsoft.com/office/powerpoint/2010/main" val="33303309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anim calcmode="lin" valueType="num">
                                      <p:cBhvr additive="base">
                                        <p:cTn id="7" dur="500" fill="hold"/>
                                        <p:tgtEl>
                                          <p:spTgt spid="16"/>
                                        </p:tgtEl>
                                        <p:attrNameLst>
                                          <p:attrName>ppt_x</p:attrName>
                                        </p:attrNameLst>
                                      </p:cBhvr>
                                      <p:tavLst>
                                        <p:tav tm="0">
                                          <p:val>
                                            <p:strVal val="#ppt_x"/>
                                          </p:val>
                                        </p:tav>
                                        <p:tav tm="100000">
                                          <p:val>
                                            <p:strVal val="#ppt_x"/>
                                          </p:val>
                                        </p:tav>
                                      </p:tavLst>
                                    </p:anim>
                                    <p:anim calcmode="lin" valueType="num">
                                      <p:cBhvr additive="base">
                                        <p:cTn id="8" dur="500" fill="hold"/>
                                        <p:tgtEl>
                                          <p:spTgt spid="1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25AE77A-97E6-56A4-2021-E8526E14F1CB}"/>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01C2E19E-1127-506F-32C7-7F89F493D60C}"/>
              </a:ext>
            </a:extLst>
          </p:cNvPr>
          <p:cNvSpPr>
            <a:spLocks noGrp="1"/>
          </p:cNvSpPr>
          <p:nvPr>
            <p:ph idx="1"/>
          </p:nvPr>
        </p:nvSpPr>
        <p:spPr>
          <a:xfrm>
            <a:off x="838200" y="1825624"/>
            <a:ext cx="10515600" cy="4540451"/>
          </a:xfrm>
        </p:spPr>
        <p:txBody>
          <a:bodyPr>
            <a:normAutofit fontScale="92500" lnSpcReduction="20000"/>
          </a:bodyPr>
          <a:lstStyle/>
          <a:p>
            <a:r>
              <a:rPr lang="en-CA" sz="1900" dirty="0">
                <a:latin typeface="Calibri" panose="020F0502020204030204" pitchFamily="34" charset="0"/>
                <a:ea typeface="SimSun" panose="02010600030101010101" pitchFamily="2" charset="-122"/>
              </a:rPr>
              <a:t>Topic 1: Statistical Modelling</a:t>
            </a:r>
            <a:endParaRPr lang="en-CA" sz="1900" dirty="0">
              <a:effectLst/>
              <a:latin typeface="Calibri" panose="020F0502020204030204" pitchFamily="34" charset="0"/>
              <a:ea typeface="SimSun" panose="02010600030101010101" pitchFamily="2" charset="-122"/>
            </a:endParaRPr>
          </a:p>
          <a:p>
            <a:pPr lvl="1"/>
            <a:r>
              <a:rPr lang="en-CA" sz="1900" dirty="0">
                <a:effectLst/>
                <a:latin typeface="Calibri" panose="020F0502020204030204" pitchFamily="34" charset="0"/>
                <a:ea typeface="SimSun" panose="02010600030101010101" pitchFamily="2" charset="-122"/>
              </a:rPr>
              <a:t>Lecture 1: First-order models with quantitative independent variables</a:t>
            </a:r>
          </a:p>
          <a:p>
            <a:r>
              <a:rPr lang="en-CA" sz="1900" dirty="0">
                <a:latin typeface="Calibri" panose="020F0502020204030204" pitchFamily="34" charset="0"/>
                <a:ea typeface="SimSun" panose="02010600030101010101" pitchFamily="2" charset="-122"/>
              </a:rPr>
              <a:t>Topic 2: Statistical Modelling with interactions (Assignment 1)</a:t>
            </a:r>
            <a:endParaRPr lang="en-CA" sz="1900" dirty="0">
              <a:effectLst/>
              <a:latin typeface="Calibri" panose="020F0502020204030204" pitchFamily="34" charset="0"/>
              <a:ea typeface="SimSun" panose="02010600030101010101" pitchFamily="2" charset="-122"/>
            </a:endParaRPr>
          </a:p>
          <a:p>
            <a:pPr lvl="1"/>
            <a:r>
              <a:rPr lang="en-CA" sz="1900" dirty="0">
                <a:latin typeface="Calibri" panose="020F0502020204030204" pitchFamily="34" charset="0"/>
                <a:ea typeface="SimSun" panose="02010600030101010101" pitchFamily="2" charset="-122"/>
              </a:rPr>
              <a:t>Lecture 2: </a:t>
            </a:r>
            <a:r>
              <a:rPr lang="en-CA" sz="1900" dirty="0">
                <a:effectLst/>
                <a:latin typeface="Calibri" panose="020F0502020204030204" pitchFamily="34" charset="0"/>
                <a:ea typeface="SimSun" panose="02010600030101010101" pitchFamily="2" charset="-122"/>
              </a:rPr>
              <a:t>Interaction effects, quantitative and qualitative variables</a:t>
            </a:r>
            <a:endParaRPr lang="en-US" sz="1900" dirty="0">
              <a:latin typeface="Calibri" panose="020F0502020204030204" pitchFamily="34" charset="0"/>
              <a:ea typeface="SimSun" panose="02010600030101010101" pitchFamily="2" charset="-122"/>
            </a:endParaRPr>
          </a:p>
          <a:p>
            <a:pPr lvl="1"/>
            <a:r>
              <a:rPr lang="en-US" sz="1900" dirty="0">
                <a:latin typeface="Calibri" panose="020F0502020204030204" pitchFamily="34" charset="0"/>
                <a:ea typeface="SimSun" panose="02010600030101010101" pitchFamily="2" charset="-122"/>
              </a:rPr>
              <a:t>Lecture 3: </a:t>
            </a:r>
            <a:r>
              <a:rPr lang="en-CA" sz="1900" dirty="0">
                <a:effectLst/>
                <a:latin typeface="Calibri" panose="020F0502020204030204" pitchFamily="34" charset="0"/>
                <a:ea typeface="SimSun" panose="02010600030101010101" pitchFamily="2" charset="-122"/>
              </a:rPr>
              <a:t>Interaction effects and second-order models</a:t>
            </a:r>
          </a:p>
          <a:p>
            <a:r>
              <a:rPr lang="en-US" sz="1900" dirty="0">
                <a:solidFill>
                  <a:schemeClr val="bg1">
                    <a:lumMod val="75000"/>
                  </a:schemeClr>
                </a:solidFill>
                <a:latin typeface="Calibri" panose="020F0502020204030204" pitchFamily="34" charset="0"/>
                <a:ea typeface="SimSun" panose="02010600030101010101" pitchFamily="2" charset="-122"/>
              </a:rPr>
              <a:t>Topic 3: Statistical Model selection </a:t>
            </a:r>
            <a:r>
              <a:rPr lang="en-CA" sz="1900" dirty="0">
                <a:solidFill>
                  <a:schemeClr val="bg1">
                    <a:lumMod val="75000"/>
                  </a:schemeClr>
                </a:solidFill>
                <a:latin typeface="Calibri" panose="020F0502020204030204" pitchFamily="34" charset="0"/>
                <a:ea typeface="SimSun" panose="02010600030101010101" pitchFamily="2" charset="-122"/>
              </a:rPr>
              <a:t>(Assignment 2)</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4: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Stepwise regression procedures</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5: </a:t>
            </a:r>
            <a:r>
              <a:rPr lang="en-CA" sz="1900" dirty="0">
                <a:solidFill>
                  <a:schemeClr val="bg1">
                    <a:lumMod val="75000"/>
                  </a:schemeClr>
                </a:solidFill>
                <a:effectLst/>
                <a:latin typeface="Calibri" panose="020F0502020204030204" pitchFamily="34" charset="0"/>
                <a:ea typeface="SimSun" panose="02010600030101010101" pitchFamily="2" charset="-122"/>
              </a:rPr>
              <a:t>Model selection: </a:t>
            </a:r>
            <a:r>
              <a:rPr lang="en-CA" sz="1900" dirty="0">
                <a:solidFill>
                  <a:schemeClr val="bg1">
                    <a:lumMod val="75000"/>
                  </a:schemeClr>
                </a:solidFill>
                <a:latin typeface="Calibri" panose="020F0502020204030204" pitchFamily="34" charset="0"/>
                <a:ea typeface="SimSun" panose="02010600030101010101" pitchFamily="2" charset="-122"/>
              </a:rPr>
              <a:t>F</a:t>
            </a:r>
            <a:r>
              <a:rPr lang="en-CA" sz="1900" dirty="0">
                <a:solidFill>
                  <a:schemeClr val="bg1">
                    <a:lumMod val="75000"/>
                  </a:schemeClr>
                </a:solidFill>
                <a:effectLst/>
                <a:latin typeface="Calibri" panose="020F0502020204030204" pitchFamily="34" charset="0"/>
                <a:ea typeface="SimSun" panose="02010600030101010101" pitchFamily="2" charset="-122"/>
              </a:rPr>
              <a:t>orward and Backward selection procedures</a:t>
            </a:r>
          </a:p>
          <a:p>
            <a:r>
              <a:rPr lang="en-US" sz="1900" dirty="0">
                <a:solidFill>
                  <a:schemeClr val="bg1">
                    <a:lumMod val="75000"/>
                  </a:schemeClr>
                </a:solidFill>
                <a:latin typeface="Calibri" panose="020F0502020204030204" pitchFamily="34" charset="0"/>
                <a:ea typeface="SimSun" panose="02010600030101010101" pitchFamily="2" charset="-122"/>
              </a:rPr>
              <a:t>Topic 4: Statistical model diagnostics</a:t>
            </a:r>
          </a:p>
          <a:p>
            <a:pPr lvl="1"/>
            <a:r>
              <a:rPr lang="en-US" sz="1900" dirty="0">
                <a:solidFill>
                  <a:schemeClr val="bg1">
                    <a:lumMod val="75000"/>
                  </a:schemeClr>
                </a:solidFill>
                <a:latin typeface="Calibri" panose="020F0502020204030204" pitchFamily="34" charset="0"/>
                <a:ea typeface="SimSun" panose="02010600030101010101" pitchFamily="2" charset="-122"/>
              </a:rPr>
              <a:t>Lecture 6: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linearity, independence, and equal variance assumptions.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7: </a:t>
            </a:r>
            <a:r>
              <a:rPr lang="en-CA" sz="1900" dirty="0">
                <a:solidFill>
                  <a:schemeClr val="bg1">
                    <a:lumMod val="75000"/>
                  </a:schemeClr>
                </a:solidFill>
                <a:latin typeface="Calibri" panose="020F0502020204030204" pitchFamily="34" charset="0"/>
                <a:ea typeface="SimSun" panose="02010600030101010101" pitchFamily="2" charset="-122"/>
              </a:rPr>
              <a:t>Multiple regression diagnostics: verify normality assumptions and identify multicollinearity and outliers. </a:t>
            </a:r>
            <a:endParaRPr lang="en-US" sz="1900" dirty="0">
              <a:solidFill>
                <a:schemeClr val="bg1">
                  <a:lumMod val="75000"/>
                </a:schemeClr>
              </a:solidFill>
              <a:latin typeface="Calibri" panose="020F0502020204030204" pitchFamily="34" charset="0"/>
              <a:ea typeface="SimSun" panose="02010600030101010101" pitchFamily="2" charset="-122"/>
            </a:endParaRPr>
          </a:p>
          <a:p>
            <a:pPr lvl="1"/>
            <a:r>
              <a:rPr lang="en-US" sz="1900" dirty="0">
                <a:solidFill>
                  <a:schemeClr val="bg1">
                    <a:lumMod val="75000"/>
                  </a:schemeClr>
                </a:solidFill>
                <a:latin typeface="Calibri" panose="020F0502020204030204" pitchFamily="34" charset="0"/>
                <a:ea typeface="SimSun" panose="02010600030101010101" pitchFamily="2" charset="-122"/>
              </a:rPr>
              <a:t>Lecture 8: </a:t>
            </a:r>
            <a:r>
              <a:rPr lang="en-CA" sz="1900" dirty="0">
                <a:solidFill>
                  <a:schemeClr val="bg1">
                    <a:lumMod val="75000"/>
                  </a:schemeClr>
                </a:solidFill>
                <a:effectLst/>
                <a:latin typeface="Calibri" panose="020F0502020204030204" pitchFamily="34" charset="0"/>
                <a:ea typeface="SimSun" panose="02010600030101010101" pitchFamily="2" charset="-122"/>
              </a:rPr>
              <a:t>Multiple regression diagnostics: data transformation</a:t>
            </a:r>
          </a:p>
          <a:p>
            <a:r>
              <a:rPr lang="en-US" sz="1900" dirty="0">
                <a:solidFill>
                  <a:schemeClr val="bg1">
                    <a:lumMod val="75000"/>
                  </a:schemeClr>
                </a:solidFill>
                <a:latin typeface="Calibri" panose="020F0502020204030204" pitchFamily="34" charset="0"/>
                <a:ea typeface="SimSun" panose="02010600030101010101" pitchFamily="2" charset="-122"/>
              </a:rPr>
              <a:t>Topic 5: Transfer learning</a:t>
            </a:r>
          </a:p>
          <a:p>
            <a:pPr lvl="1"/>
            <a:r>
              <a:rPr lang="en-US" sz="1900" dirty="0">
                <a:solidFill>
                  <a:schemeClr val="bg1">
                    <a:lumMod val="75000"/>
                  </a:schemeClr>
                </a:solidFill>
                <a:latin typeface="Calibri" panose="020F0502020204030204" pitchFamily="34" charset="0"/>
                <a:ea typeface="SimSun" panose="02010600030101010101" pitchFamily="2" charset="-122"/>
              </a:rPr>
              <a:t>Lecture 9: </a:t>
            </a:r>
            <a:r>
              <a:rPr lang="en-CA" sz="1900" dirty="0">
                <a:solidFill>
                  <a:schemeClr val="bg1">
                    <a:lumMod val="75000"/>
                  </a:schemeClr>
                </a:solidFill>
                <a:effectLst/>
                <a:latin typeface="Calibri" panose="020F0502020204030204" pitchFamily="34" charset="0"/>
                <a:ea typeface="SimSun" panose="02010600030101010101" pitchFamily="2" charset="-122"/>
              </a:rPr>
              <a:t>Transfer-learning (Bonus): standing on the shoulders of giants. </a:t>
            </a:r>
            <a:endParaRPr lang="en-US" sz="1900" dirty="0">
              <a:solidFill>
                <a:schemeClr val="bg1">
                  <a:lumMod val="75000"/>
                </a:schemeClr>
              </a:solidFill>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2400" dirty="0">
              <a:latin typeface="Calibri" panose="020F0502020204030204" pitchFamily="34" charset="0"/>
              <a:ea typeface="SimSun" panose="02010600030101010101" pitchFamily="2" charset="-122"/>
            </a:endParaRPr>
          </a:p>
          <a:p>
            <a:endParaRPr lang="en-US" sz="3600" dirty="0"/>
          </a:p>
        </p:txBody>
      </p:sp>
      <p:pic>
        <p:nvPicPr>
          <p:cNvPr id="4" name="Picture 3" descr="Shape&#10;&#10;Description automatically generated with medium confidence">
            <a:extLst>
              <a:ext uri="{FF2B5EF4-FFF2-40B4-BE49-F238E27FC236}">
                <a16:creationId xmlns:a16="http://schemas.microsoft.com/office/drawing/2014/main" id="{CB491ED6-183F-2D2C-836F-65EC155DE44D}"/>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CC409315-2F89-DB03-F652-89A943D22310}"/>
              </a:ext>
            </a:extLst>
          </p:cNvPr>
          <p:cNvSpPr>
            <a:spLocks noGrp="1"/>
          </p:cNvSpPr>
          <p:nvPr>
            <p:ph type="sldNum" sz="quarter" idx="12"/>
          </p:nvPr>
        </p:nvSpPr>
        <p:spPr/>
        <p:txBody>
          <a:bodyPr/>
          <a:lstStyle/>
          <a:p>
            <a:fld id="{998FC6E2-3800-4EB0-A18D-3856D6660061}" type="slidenum">
              <a:rPr lang="en-US" smtClean="0"/>
              <a:t>3</a:t>
            </a:fld>
            <a:endParaRPr lang="en-US"/>
          </a:p>
        </p:txBody>
      </p:sp>
    </p:spTree>
    <p:extLst>
      <p:ext uri="{BB962C8B-B14F-4D97-AF65-F5344CB8AC3E}">
        <p14:creationId xmlns:p14="http://schemas.microsoft.com/office/powerpoint/2010/main" val="23790993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5092C15-22FF-7D39-EC35-C87E40CB41FC}"/>
              </a:ext>
            </a:extLst>
          </p:cNvPr>
          <p:cNvSpPr>
            <a:spLocks noGrp="1"/>
          </p:cNvSpPr>
          <p:nvPr>
            <p:ph type="title"/>
          </p:nvPr>
        </p:nvSpPr>
        <p:spPr/>
        <p:txBody>
          <a:bodyPr/>
          <a:lstStyle/>
          <a:p>
            <a:r>
              <a:rPr lang="en-US" sz="4400" dirty="0">
                <a:solidFill>
                  <a:srgbClr val="4F81BD"/>
                </a:solidFill>
                <a:latin typeface="+mj-lt"/>
                <a:ea typeface="Times New Roman" panose="02020603050405020304" pitchFamily="18" charset="0"/>
                <a:cs typeface="Angsana New" panose="02020603050405020304" pitchFamily="18" charset="-34"/>
              </a:rPr>
              <a:t>Higher-order models </a:t>
            </a:r>
            <a:endParaRPr lang="en-US" dirty="0"/>
          </a:p>
        </p:txBody>
      </p:sp>
      <p:sp>
        <p:nvSpPr>
          <p:cNvPr id="3" name="Content Placeholder 2">
            <a:extLst>
              <a:ext uri="{FF2B5EF4-FFF2-40B4-BE49-F238E27FC236}">
                <a16:creationId xmlns:a16="http://schemas.microsoft.com/office/drawing/2014/main" id="{053ADCFE-80E6-0A5B-0906-8650DC2C2D8E}"/>
              </a:ext>
            </a:extLst>
          </p:cNvPr>
          <p:cNvSpPr>
            <a:spLocks noGrp="1"/>
          </p:cNvSpPr>
          <p:nvPr>
            <p:ph idx="1"/>
          </p:nvPr>
        </p:nvSpPr>
        <p:spPr/>
        <p:txBody>
          <a:bodyPr>
            <a:normAutofit/>
          </a:bodyPr>
          <a:lstStyle/>
          <a:p>
            <a:r>
              <a:rPr lang="en-US" sz="2400" dirty="0"/>
              <a:t>From the output, considering the scatterplot between Y and 𝑋1, we found that the best model to fit the data is</a:t>
            </a:r>
          </a:p>
          <a:p>
            <a:endParaRPr lang="en-US" sz="2400" dirty="0"/>
          </a:p>
          <a:p>
            <a:endParaRPr lang="en-US" sz="2400" dirty="0"/>
          </a:p>
          <a:p>
            <a:r>
              <a:rPr lang="en-US" sz="2400" dirty="0"/>
              <a:t>Moreover, R2 adj = 0.84 and RMSE=159.9,with the lowest RMSE and highest R2 adj among four models. We can conclude that the cube model fits the data better than the simple linear regression model.</a:t>
            </a:r>
          </a:p>
          <a:p>
            <a:r>
              <a:rPr lang="en-US" sz="2400" dirty="0"/>
              <a:t>Note! Model interpretations are not meaningful outside the range of the independent variable. Although the model appears to support the data. To make a prediction for Y , value of X should be inside the range of the independent variable. Otherwise, the prediction will not be meaningful.</a:t>
            </a:r>
          </a:p>
        </p:txBody>
      </p:sp>
      <p:sp>
        <p:nvSpPr>
          <p:cNvPr id="4" name="Slide Number Placeholder 3">
            <a:extLst>
              <a:ext uri="{FF2B5EF4-FFF2-40B4-BE49-F238E27FC236}">
                <a16:creationId xmlns:a16="http://schemas.microsoft.com/office/drawing/2014/main" id="{54E77C55-73E5-8940-0066-B6BB0D6B2299}"/>
              </a:ext>
            </a:extLst>
          </p:cNvPr>
          <p:cNvSpPr>
            <a:spLocks noGrp="1"/>
          </p:cNvSpPr>
          <p:nvPr>
            <p:ph type="sldNum" sz="quarter" idx="12"/>
          </p:nvPr>
        </p:nvSpPr>
        <p:spPr/>
        <p:txBody>
          <a:bodyPr/>
          <a:lstStyle/>
          <a:p>
            <a:fld id="{998FC6E2-3800-4EB0-A18D-3856D6660061}" type="slidenum">
              <a:rPr lang="en-US" smtClean="0"/>
              <a:t>30</a:t>
            </a:fld>
            <a:endParaRPr lang="en-US"/>
          </a:p>
        </p:txBody>
      </p:sp>
      <mc:AlternateContent xmlns:mc="http://schemas.openxmlformats.org/markup-compatibility/2006" xmlns:a14="http://schemas.microsoft.com/office/drawing/2010/main">
        <mc:Choice Requires="a14">
          <p:sp>
            <p:nvSpPr>
              <p:cNvPr id="5" name="TextBox 4">
                <a:extLst>
                  <a:ext uri="{FF2B5EF4-FFF2-40B4-BE49-F238E27FC236}">
                    <a16:creationId xmlns:a16="http://schemas.microsoft.com/office/drawing/2014/main" id="{67DD8873-47D1-1558-0BDE-CF8B41F75748}"/>
                  </a:ext>
                </a:extLst>
              </p:cNvPr>
              <p:cNvSpPr txBox="1"/>
              <p:nvPr/>
            </p:nvSpPr>
            <p:spPr>
              <a:xfrm>
                <a:off x="3676571" y="2848971"/>
                <a:ext cx="5767283" cy="380040"/>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sz="2400" i="1" smtClean="0">
                              <a:latin typeface="Cambria Math" panose="02040503050406030204" pitchFamily="18" charset="0"/>
                            </a:rPr>
                          </m:ctrlPr>
                        </m:accPr>
                        <m:e>
                          <m:r>
                            <a:rPr lang="en-CA" sz="2400" i="1">
                              <a:latin typeface="Cambria Math" panose="02040503050406030204" pitchFamily="18" charset="0"/>
                            </a:rPr>
                            <m:t>𝑌</m:t>
                          </m:r>
                        </m:e>
                      </m:acc>
                      <m:r>
                        <a:rPr lang="en-CA" sz="2400" i="1">
                          <a:latin typeface="Cambria Math" panose="02040503050406030204" pitchFamily="18" charset="0"/>
                        </a:rPr>
                        <m:t>=</m:t>
                      </m:r>
                      <m:r>
                        <a:rPr lang="en-US" sz="2400" b="0" i="1" smtClean="0">
                          <a:latin typeface="Cambria Math" panose="02040503050406030204" pitchFamily="18" charset="0"/>
                        </a:rPr>
                        <m:t>3502 −190.2</m:t>
                      </m:r>
                      <m:sSub>
                        <m:sSubPr>
                          <m:ctrlPr>
                            <a:rPr lang="en-US" sz="2400" i="1">
                              <a:latin typeface="Cambria Math" panose="02040503050406030204" pitchFamily="18" charset="0"/>
                            </a:rPr>
                          </m:ctrlPr>
                        </m:sSubPr>
                        <m:e>
                          <m:r>
                            <a:rPr lang="en-CA" sz="2400" i="1">
                              <a:latin typeface="Cambria Math" panose="02040503050406030204" pitchFamily="18" charset="0"/>
                            </a:rPr>
                            <m:t>𝑋</m:t>
                          </m:r>
                        </m:e>
                        <m:sub>
                          <m:r>
                            <a:rPr lang="en-CA" sz="2400" i="1">
                              <a:latin typeface="Cambria Math" panose="02040503050406030204" pitchFamily="18" charset="0"/>
                            </a:rPr>
                            <m:t>1</m:t>
                          </m:r>
                        </m:sub>
                      </m:sSub>
                      <m:r>
                        <a:rPr lang="en-CA" sz="2400" i="1">
                          <a:latin typeface="Cambria Math" panose="02040503050406030204" pitchFamily="18" charset="0"/>
                        </a:rPr>
                        <m:t>+</m:t>
                      </m:r>
                      <m:r>
                        <a:rPr lang="en-US" sz="2400" b="0" i="1" smtClean="0">
                          <a:latin typeface="Cambria Math" panose="02040503050406030204" pitchFamily="18" charset="0"/>
                        </a:rPr>
                        <m:t>4.527</m:t>
                      </m:r>
                      <m:sSubSup>
                        <m:sSubSupPr>
                          <m:ctrlPr>
                            <a:rPr lang="en-US" sz="2400" i="1">
                              <a:latin typeface="Cambria Math" panose="02040503050406030204" pitchFamily="18" charset="0"/>
                            </a:rPr>
                          </m:ctrlPr>
                        </m:sSubSupPr>
                        <m:e>
                          <m:r>
                            <a:rPr lang="en-CA" sz="2400" i="1">
                              <a:latin typeface="Cambria Math" panose="02040503050406030204" pitchFamily="18" charset="0"/>
                            </a:rPr>
                            <m:t>𝑋</m:t>
                          </m:r>
                        </m:e>
                        <m:sub>
                          <m:r>
                            <a:rPr lang="en-CA" sz="2400" i="1">
                              <a:latin typeface="Cambria Math" panose="02040503050406030204" pitchFamily="18" charset="0"/>
                            </a:rPr>
                            <m:t>1</m:t>
                          </m:r>
                        </m:sub>
                        <m:sup>
                          <m:r>
                            <a:rPr lang="en-CA" sz="2400" i="1">
                              <a:latin typeface="Cambria Math" panose="02040503050406030204" pitchFamily="18" charset="0"/>
                            </a:rPr>
                            <m:t>2</m:t>
                          </m:r>
                        </m:sup>
                      </m:sSubSup>
                      <m:r>
                        <a:rPr lang="en-US" sz="2400" b="0" i="1" smtClean="0">
                          <a:latin typeface="Cambria Math" panose="02040503050406030204" pitchFamily="18" charset="0"/>
                        </a:rPr>
                        <m:t>−299.9</m:t>
                      </m:r>
                      <m:sSubSup>
                        <m:sSubSupPr>
                          <m:ctrlPr>
                            <a:rPr lang="en-US" sz="2400" i="1">
                              <a:latin typeface="Cambria Math" panose="02040503050406030204" pitchFamily="18" charset="0"/>
                            </a:rPr>
                          </m:ctrlPr>
                        </m:sSubSupPr>
                        <m:e>
                          <m:r>
                            <a:rPr lang="en-CA" sz="2400" i="1">
                              <a:latin typeface="Cambria Math" panose="02040503050406030204" pitchFamily="18" charset="0"/>
                            </a:rPr>
                            <m:t>𝑋</m:t>
                          </m:r>
                        </m:e>
                        <m:sub>
                          <m:r>
                            <a:rPr lang="en-CA" sz="2400" i="1">
                              <a:latin typeface="Cambria Math" panose="02040503050406030204" pitchFamily="18" charset="0"/>
                            </a:rPr>
                            <m:t>1</m:t>
                          </m:r>
                        </m:sub>
                        <m:sup>
                          <m:r>
                            <a:rPr lang="en-US" sz="2400" b="0" i="1" smtClean="0">
                              <a:latin typeface="Cambria Math" panose="02040503050406030204" pitchFamily="18" charset="0"/>
                            </a:rPr>
                            <m:t>3</m:t>
                          </m:r>
                        </m:sup>
                      </m:sSubSup>
                    </m:oMath>
                  </m:oMathPara>
                </a14:m>
                <a:endParaRPr lang="en-US" sz="2400" dirty="0"/>
              </a:p>
            </p:txBody>
          </p:sp>
        </mc:Choice>
        <mc:Fallback xmlns="">
          <p:sp>
            <p:nvSpPr>
              <p:cNvPr id="5" name="TextBox 4">
                <a:extLst>
                  <a:ext uri="{FF2B5EF4-FFF2-40B4-BE49-F238E27FC236}">
                    <a16:creationId xmlns:a16="http://schemas.microsoft.com/office/drawing/2014/main" id="{67DD8873-47D1-1558-0BDE-CF8B41F75748}"/>
                  </a:ext>
                </a:extLst>
              </p:cNvPr>
              <p:cNvSpPr txBox="1">
                <a:spLocks noRot="1" noChangeAspect="1" noMove="1" noResize="1" noEditPoints="1" noAdjustHandles="1" noChangeArrowheads="1" noChangeShapeType="1" noTextEdit="1"/>
              </p:cNvSpPr>
              <p:nvPr/>
            </p:nvSpPr>
            <p:spPr>
              <a:xfrm>
                <a:off x="3676571" y="2848971"/>
                <a:ext cx="5767283" cy="380040"/>
              </a:xfrm>
              <a:prstGeom prst="rect">
                <a:avLst/>
              </a:prstGeom>
              <a:blipFill>
                <a:blip r:embed="rId2"/>
                <a:stretch>
                  <a:fillRect l="-740" t="-17460" b="-14286"/>
                </a:stretch>
              </a:blipFill>
            </p:spPr>
            <p:txBody>
              <a:bodyPr/>
              <a:lstStyle/>
              <a:p>
                <a:r>
                  <a:rPr lang="en-US">
                    <a:noFill/>
                  </a:rPr>
                  <a:t> </a:t>
                </a:r>
              </a:p>
            </p:txBody>
          </p:sp>
        </mc:Fallback>
      </mc:AlternateContent>
    </p:spTree>
    <p:extLst>
      <p:ext uri="{BB962C8B-B14F-4D97-AF65-F5344CB8AC3E}">
        <p14:creationId xmlns:p14="http://schemas.microsoft.com/office/powerpoint/2010/main" val="301055651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3" name="Rectangle 22">
            <a:extLst>
              <a:ext uri="{FF2B5EF4-FFF2-40B4-BE49-F238E27FC236}">
                <a16:creationId xmlns:a16="http://schemas.microsoft.com/office/drawing/2014/main" id="{460B0EFB-53ED-4F35-B05D-F658EA021C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2"/>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25" name="!!Arc">
            <a:extLst>
              <a:ext uri="{FF2B5EF4-FFF2-40B4-BE49-F238E27FC236}">
                <a16:creationId xmlns:a16="http://schemas.microsoft.com/office/drawing/2014/main" id="{835EF3DD-7D43-4A27-8967-A92FD8CC93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673531" y="407987"/>
            <a:ext cx="2987899" cy="2987899"/>
          </a:xfrm>
          <a:prstGeom prst="arc">
            <a:avLst>
              <a:gd name="adj1" fmla="val 16200000"/>
              <a:gd name="adj2" fmla="val 256372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239113" cy="1325563"/>
          </a:xfrm>
        </p:spPr>
        <p:txBody>
          <a:bodyPr>
            <a:normAutofit/>
          </a:bodyPr>
          <a:lstStyle/>
          <a:p>
            <a:r>
              <a:rPr lang="en-US" dirty="0"/>
              <a:t>In class Practice Problem 9</a:t>
            </a:r>
          </a:p>
        </p:txBody>
      </p:sp>
      <p:sp>
        <p:nvSpPr>
          <p:cNvPr id="3" name="Content Placeholder 2">
            <a:extLst>
              <a:ext uri="{FF2B5EF4-FFF2-40B4-BE49-F238E27FC236}">
                <a16:creationId xmlns:a16="http://schemas.microsoft.com/office/drawing/2014/main" id="{F08B62BF-11DE-38E2-254F-98D969246A07}"/>
              </a:ext>
            </a:extLst>
          </p:cNvPr>
          <p:cNvSpPr>
            <a:spLocks noGrp="1"/>
          </p:cNvSpPr>
          <p:nvPr>
            <p:ph idx="1"/>
          </p:nvPr>
        </p:nvSpPr>
        <p:spPr>
          <a:xfrm>
            <a:off x="5309419" y="1868487"/>
            <a:ext cx="6239113" cy="4351338"/>
          </a:xfrm>
        </p:spPr>
        <p:txBody>
          <a:bodyPr>
            <a:normAutofit/>
          </a:bodyPr>
          <a:lstStyle/>
          <a:p>
            <a:pPr marL="0" indent="0">
              <a:buNone/>
            </a:pPr>
            <a:r>
              <a:rPr lang="en-US" sz="2000" dirty="0"/>
              <a:t>Suppose you wanted to model the quality, y, of a product as a function of the pressure pounds per square inch (psi), at which it is produced. </a:t>
            </a:r>
          </a:p>
          <a:p>
            <a:pPr marL="0" indent="0">
              <a:buNone/>
            </a:pPr>
            <a:r>
              <a:rPr lang="en-US" sz="2000" dirty="0"/>
              <a:t>Four inspectors independently assign a quality score between 0 and 100 to each product, and then the quality, y, is calculated by averaging the four scores. </a:t>
            </a:r>
          </a:p>
          <a:p>
            <a:pPr marL="0" indent="0">
              <a:buNone/>
            </a:pPr>
            <a:r>
              <a:rPr lang="en-US" sz="2000" dirty="0"/>
              <a:t>Fit a second-order model to the data and sketch the scatterplot. The data are provided in PRODQUAL.csv file</a:t>
            </a:r>
          </a:p>
          <a:p>
            <a:pPr marL="0" indent="0">
              <a:buNone/>
            </a:pPr>
            <a:r>
              <a:rPr lang="en-US" sz="2000" dirty="0"/>
              <a:t>Which order would you select?</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31</a:t>
            </a:fld>
            <a:endParaRPr lang="en-US"/>
          </a:p>
        </p:txBody>
      </p:sp>
      <p:pic>
        <p:nvPicPr>
          <p:cNvPr id="7" name="Picture 6" descr="Shape&#10;&#10;Description automatically generated with medium confidence">
            <a:extLst>
              <a:ext uri="{FF2B5EF4-FFF2-40B4-BE49-F238E27FC236}">
                <a16:creationId xmlns:a16="http://schemas.microsoft.com/office/drawing/2014/main" id="{5375705A-0668-CDBA-D3B3-D35DDA0D0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9200605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2"/>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239113" cy="1325563"/>
          </a:xfrm>
        </p:spPr>
        <p:txBody>
          <a:bodyPr>
            <a:normAutofit/>
          </a:bodyPr>
          <a:lstStyle/>
          <a:p>
            <a:r>
              <a:rPr lang="en-US" dirty="0"/>
              <a:t>In class Practice Problem 9</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32</a:t>
            </a:fld>
            <a:endParaRPr lang="en-US"/>
          </a:p>
        </p:txBody>
      </p:sp>
      <p:pic>
        <p:nvPicPr>
          <p:cNvPr id="7" name="Picture 6" descr="Shape&#10;&#10;Description automatically generated with medium confidence">
            <a:extLst>
              <a:ext uri="{FF2B5EF4-FFF2-40B4-BE49-F238E27FC236}">
                <a16:creationId xmlns:a16="http://schemas.microsoft.com/office/drawing/2014/main" id="{5375705A-0668-CDBA-D3B3-D35DDA0D027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0" name="Picture 9" descr="A picture containing text, diagram, line, plot&#10;&#10;Description automatically generated">
            <a:extLst>
              <a:ext uri="{FF2B5EF4-FFF2-40B4-BE49-F238E27FC236}">
                <a16:creationId xmlns:a16="http://schemas.microsoft.com/office/drawing/2014/main" id="{D17517EB-582B-1702-67F9-7F7B6A0F53D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001179" y="1866392"/>
            <a:ext cx="4855591" cy="4770106"/>
          </a:xfrm>
          <a:prstGeom prst="rect">
            <a:avLst/>
          </a:prstGeom>
        </p:spPr>
      </p:pic>
      <p:sp>
        <p:nvSpPr>
          <p:cNvPr id="3" name="TextBox 2">
            <a:extLst>
              <a:ext uri="{FF2B5EF4-FFF2-40B4-BE49-F238E27FC236}">
                <a16:creationId xmlns:a16="http://schemas.microsoft.com/office/drawing/2014/main" id="{1EC7DEFA-59EA-0D54-4181-DD1D38DCBD12}"/>
              </a:ext>
            </a:extLst>
          </p:cNvPr>
          <p:cNvSpPr txBox="1"/>
          <p:nvPr/>
        </p:nvSpPr>
        <p:spPr>
          <a:xfrm>
            <a:off x="5151121" y="1477335"/>
            <a:ext cx="7024502" cy="307777"/>
          </a:xfrm>
          <a:prstGeom prst="rect">
            <a:avLst/>
          </a:prstGeom>
          <a:noFill/>
        </p:spPr>
        <p:txBody>
          <a:bodyPr wrap="square">
            <a:spAutoFit/>
          </a:bodyPr>
          <a:lstStyle/>
          <a:p>
            <a:r>
              <a:rPr lang="en-US" sz="1400" dirty="0" err="1"/>
              <a:t>ggplot</a:t>
            </a:r>
            <a:r>
              <a:rPr lang="en-US" sz="1400" dirty="0"/>
              <a:t>(data=quality)+</a:t>
            </a:r>
            <a:r>
              <a:rPr lang="en-US" sz="1400" dirty="0" err="1"/>
              <a:t>aes</a:t>
            </a:r>
            <a:r>
              <a:rPr lang="en-US" sz="1400" dirty="0"/>
              <a:t>(x=PRESSURE, y=QUALITY)+</a:t>
            </a:r>
            <a:r>
              <a:rPr lang="en-US" sz="1400" dirty="0" err="1"/>
              <a:t>geom_point</a:t>
            </a:r>
            <a:r>
              <a:rPr lang="en-US" sz="1400" dirty="0"/>
              <a:t>(color='red')+</a:t>
            </a:r>
            <a:r>
              <a:rPr lang="en-US" sz="1400" dirty="0" err="1"/>
              <a:t>geom_smooth</a:t>
            </a:r>
            <a:r>
              <a:rPr lang="en-US" sz="1400" dirty="0"/>
              <a:t>()</a:t>
            </a:r>
          </a:p>
        </p:txBody>
      </p:sp>
    </p:spTree>
    <p:extLst>
      <p:ext uri="{BB962C8B-B14F-4D97-AF65-F5344CB8AC3E}">
        <p14:creationId xmlns:p14="http://schemas.microsoft.com/office/powerpoint/2010/main" val="32428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2"/>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239113" cy="1325563"/>
          </a:xfrm>
        </p:spPr>
        <p:txBody>
          <a:bodyPr>
            <a:normAutofit/>
          </a:bodyPr>
          <a:lstStyle/>
          <a:p>
            <a:r>
              <a:rPr lang="en-US" dirty="0"/>
              <a:t>In class Practice Problem 9</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33</a:t>
            </a:fld>
            <a:endParaRPr lang="en-US"/>
          </a:p>
        </p:txBody>
      </p:sp>
      <p:pic>
        <p:nvPicPr>
          <p:cNvPr id="8" name="Picture 7" descr="Shape&#10;&#10;Description automatically generated with medium confidence">
            <a:extLst>
              <a:ext uri="{FF2B5EF4-FFF2-40B4-BE49-F238E27FC236}">
                <a16:creationId xmlns:a16="http://schemas.microsoft.com/office/drawing/2014/main" id="{EC932FF1-D186-A8CA-A84E-E4D153A2C6A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4" name="Picture 13">
            <a:extLst>
              <a:ext uri="{FF2B5EF4-FFF2-40B4-BE49-F238E27FC236}">
                <a16:creationId xmlns:a16="http://schemas.microsoft.com/office/drawing/2014/main" id="{AF22D185-45DB-6935-37CB-1D4465FF4F59}"/>
              </a:ext>
            </a:extLst>
          </p:cNvPr>
          <p:cNvPicPr>
            <a:picLocks noChangeAspect="1"/>
          </p:cNvPicPr>
          <p:nvPr/>
        </p:nvPicPr>
        <p:blipFill>
          <a:blip r:embed="rId4"/>
          <a:stretch>
            <a:fillRect/>
          </a:stretch>
        </p:blipFill>
        <p:spPr>
          <a:xfrm>
            <a:off x="596333" y="1560999"/>
            <a:ext cx="4251892" cy="2610811"/>
          </a:xfrm>
          <a:prstGeom prst="rect">
            <a:avLst/>
          </a:prstGeom>
        </p:spPr>
      </p:pic>
      <p:pic>
        <p:nvPicPr>
          <p:cNvPr id="20" name="Picture 19">
            <a:extLst>
              <a:ext uri="{FF2B5EF4-FFF2-40B4-BE49-F238E27FC236}">
                <a16:creationId xmlns:a16="http://schemas.microsoft.com/office/drawing/2014/main" id="{2DC5F988-6646-FCC8-2004-2B5B138EF83A}"/>
              </a:ext>
            </a:extLst>
          </p:cNvPr>
          <p:cNvPicPr>
            <a:picLocks noChangeAspect="1"/>
          </p:cNvPicPr>
          <p:nvPr/>
        </p:nvPicPr>
        <p:blipFill>
          <a:blip r:embed="rId5"/>
          <a:stretch>
            <a:fillRect/>
          </a:stretch>
        </p:blipFill>
        <p:spPr>
          <a:xfrm>
            <a:off x="596333" y="4353911"/>
            <a:ext cx="4251891" cy="2373973"/>
          </a:xfrm>
          <a:prstGeom prst="rect">
            <a:avLst/>
          </a:prstGeom>
        </p:spPr>
      </p:pic>
      <p:pic>
        <p:nvPicPr>
          <p:cNvPr id="26" name="Picture 25">
            <a:extLst>
              <a:ext uri="{FF2B5EF4-FFF2-40B4-BE49-F238E27FC236}">
                <a16:creationId xmlns:a16="http://schemas.microsoft.com/office/drawing/2014/main" id="{677B5230-CD6A-9840-7735-316AB4944369}"/>
              </a:ext>
            </a:extLst>
          </p:cNvPr>
          <p:cNvPicPr>
            <a:picLocks noChangeAspect="1"/>
          </p:cNvPicPr>
          <p:nvPr/>
        </p:nvPicPr>
        <p:blipFill>
          <a:blip r:embed="rId6"/>
          <a:stretch>
            <a:fillRect/>
          </a:stretch>
        </p:blipFill>
        <p:spPr>
          <a:xfrm>
            <a:off x="5309418" y="1574589"/>
            <a:ext cx="5188552" cy="2597221"/>
          </a:xfrm>
          <a:prstGeom prst="rect">
            <a:avLst/>
          </a:prstGeom>
        </p:spPr>
      </p:pic>
      <p:pic>
        <p:nvPicPr>
          <p:cNvPr id="32" name="Picture 31">
            <a:extLst>
              <a:ext uri="{FF2B5EF4-FFF2-40B4-BE49-F238E27FC236}">
                <a16:creationId xmlns:a16="http://schemas.microsoft.com/office/drawing/2014/main" id="{5C6DF27F-B27F-84EA-A6FD-E2059DF4F116}"/>
              </a:ext>
            </a:extLst>
          </p:cNvPr>
          <p:cNvPicPr>
            <a:picLocks noChangeAspect="1"/>
          </p:cNvPicPr>
          <p:nvPr/>
        </p:nvPicPr>
        <p:blipFill>
          <a:blip r:embed="rId7"/>
          <a:stretch>
            <a:fillRect/>
          </a:stretch>
        </p:blipFill>
        <p:spPr>
          <a:xfrm>
            <a:off x="5309418" y="4348065"/>
            <a:ext cx="5302521" cy="2373410"/>
          </a:xfrm>
          <a:prstGeom prst="rect">
            <a:avLst/>
          </a:prstGeom>
        </p:spPr>
      </p:pic>
    </p:spTree>
    <p:extLst>
      <p:ext uri="{BB962C8B-B14F-4D97-AF65-F5344CB8AC3E}">
        <p14:creationId xmlns:p14="http://schemas.microsoft.com/office/powerpoint/2010/main" val="19043230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32"/>
                                        </p:tgtEl>
                                        <p:attrNameLst>
                                          <p:attrName>style.visibility</p:attrName>
                                        </p:attrNameLst>
                                      </p:cBhvr>
                                      <p:to>
                                        <p:strVal val="visible"/>
                                      </p:to>
                                    </p:set>
                                    <p:anim calcmode="lin" valueType="num">
                                      <p:cBhvr additive="base">
                                        <p:cTn id="11" dur="500" fill="hold"/>
                                        <p:tgtEl>
                                          <p:spTgt spid="32"/>
                                        </p:tgtEl>
                                        <p:attrNameLst>
                                          <p:attrName>ppt_x</p:attrName>
                                        </p:attrNameLst>
                                      </p:cBhvr>
                                      <p:tavLst>
                                        <p:tav tm="0">
                                          <p:val>
                                            <p:strVal val="#ppt_x"/>
                                          </p:val>
                                        </p:tav>
                                        <p:tav tm="100000">
                                          <p:val>
                                            <p:strVal val="#ppt_x"/>
                                          </p:val>
                                        </p:tav>
                                      </p:tavLst>
                                    </p:anim>
                                    <p:anim calcmode="lin" valueType="num">
                                      <p:cBhvr additive="base">
                                        <p:cTn id="12"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3"/>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239113" cy="1325563"/>
          </a:xfrm>
        </p:spPr>
        <p:txBody>
          <a:bodyPr>
            <a:normAutofit/>
          </a:bodyPr>
          <a:lstStyle/>
          <a:p>
            <a:r>
              <a:rPr lang="en-US" dirty="0"/>
              <a:t>In class Practice Problem 9</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34</a:t>
            </a:fld>
            <a:endParaRPr lang="en-US"/>
          </a:p>
        </p:txBody>
      </p:sp>
      <p:pic>
        <p:nvPicPr>
          <p:cNvPr id="8" name="Picture 7" descr="Shape&#10;&#10;Description automatically generated with medium confidence">
            <a:extLst>
              <a:ext uri="{FF2B5EF4-FFF2-40B4-BE49-F238E27FC236}">
                <a16:creationId xmlns:a16="http://schemas.microsoft.com/office/drawing/2014/main" id="{EC932FF1-D186-A8CA-A84E-E4D153A2C6A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3" name="Picture 2">
            <a:extLst>
              <a:ext uri="{FF2B5EF4-FFF2-40B4-BE49-F238E27FC236}">
                <a16:creationId xmlns:a16="http://schemas.microsoft.com/office/drawing/2014/main" id="{51E3FBD6-8B05-2A41-7B9A-AFE21B26F013}"/>
              </a:ext>
            </a:extLst>
          </p:cNvPr>
          <p:cNvPicPr>
            <a:picLocks noChangeAspect="1"/>
          </p:cNvPicPr>
          <p:nvPr/>
        </p:nvPicPr>
        <p:blipFill>
          <a:blip r:embed="rId5"/>
          <a:stretch>
            <a:fillRect/>
          </a:stretch>
        </p:blipFill>
        <p:spPr>
          <a:xfrm>
            <a:off x="5068851" y="1490096"/>
            <a:ext cx="5981687" cy="2554853"/>
          </a:xfrm>
          <a:prstGeom prst="rect">
            <a:avLst/>
          </a:prstGeom>
        </p:spPr>
      </p:pic>
      <p:pic>
        <p:nvPicPr>
          <p:cNvPr id="9" name="Picture 8">
            <a:extLst>
              <a:ext uri="{FF2B5EF4-FFF2-40B4-BE49-F238E27FC236}">
                <a16:creationId xmlns:a16="http://schemas.microsoft.com/office/drawing/2014/main" id="{F5BDED56-FF4C-4165-B5DC-804C1710561B}"/>
              </a:ext>
            </a:extLst>
          </p:cNvPr>
          <p:cNvPicPr>
            <a:picLocks noChangeAspect="1"/>
          </p:cNvPicPr>
          <p:nvPr/>
        </p:nvPicPr>
        <p:blipFill>
          <a:blip r:embed="rId6"/>
          <a:stretch>
            <a:fillRect/>
          </a:stretch>
        </p:blipFill>
        <p:spPr>
          <a:xfrm>
            <a:off x="5068851" y="4078565"/>
            <a:ext cx="5981687" cy="2578677"/>
          </a:xfrm>
          <a:prstGeom prst="rect">
            <a:avLst/>
          </a:prstGeom>
        </p:spPr>
      </p:pic>
    </p:spTree>
    <p:extLst>
      <p:ext uri="{BB962C8B-B14F-4D97-AF65-F5344CB8AC3E}">
        <p14:creationId xmlns:p14="http://schemas.microsoft.com/office/powerpoint/2010/main" val="2133367170"/>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3"/>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239113" cy="1325563"/>
          </a:xfrm>
        </p:spPr>
        <p:txBody>
          <a:bodyPr>
            <a:normAutofit/>
          </a:bodyPr>
          <a:lstStyle/>
          <a:p>
            <a:r>
              <a:rPr lang="en-US" dirty="0"/>
              <a:t>In class Practice Problem 9</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35</a:t>
            </a:fld>
            <a:endParaRPr lang="en-US"/>
          </a:p>
        </p:txBody>
      </p:sp>
      <p:sp>
        <p:nvSpPr>
          <p:cNvPr id="7" name="Content Placeholder 6">
            <a:extLst>
              <a:ext uri="{FF2B5EF4-FFF2-40B4-BE49-F238E27FC236}">
                <a16:creationId xmlns:a16="http://schemas.microsoft.com/office/drawing/2014/main" id="{413CC450-6E9F-B946-FCD1-B40F7EE51282}"/>
              </a:ext>
            </a:extLst>
          </p:cNvPr>
          <p:cNvSpPr>
            <a:spLocks noGrp="1"/>
          </p:cNvSpPr>
          <p:nvPr>
            <p:ph idx="1"/>
          </p:nvPr>
        </p:nvSpPr>
        <p:spPr>
          <a:xfrm>
            <a:off x="5019868" y="1825625"/>
            <a:ext cx="6333931" cy="4351338"/>
          </a:xfrm>
        </p:spPr>
        <p:txBody>
          <a:bodyPr>
            <a:normAutofit/>
          </a:bodyPr>
          <a:lstStyle/>
          <a:p>
            <a:r>
              <a:rPr lang="en-US" sz="2400" dirty="0"/>
              <a:t>Adjusted R2: model 5 &gt; model 4 &gt; model 3&gt; model 2 &gt; model 1.</a:t>
            </a:r>
          </a:p>
          <a:p>
            <a:r>
              <a:rPr lang="en-US" sz="2400" dirty="0"/>
              <a:t>RMSE: model 5 &lt; model 4 &lt; model 3 &lt; model 2 &lt; model 1.</a:t>
            </a:r>
          </a:p>
          <a:p>
            <a:r>
              <a:rPr lang="en-US" sz="2400" dirty="0"/>
              <a:t>Which order /model should we choose?  [model 5]</a:t>
            </a:r>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2" name="TextBox 1">
            <a:extLst>
              <a:ext uri="{FF2B5EF4-FFF2-40B4-BE49-F238E27FC236}">
                <a16:creationId xmlns:a16="http://schemas.microsoft.com/office/drawing/2014/main" id="{D531777C-C635-5107-D688-ED2DA1890F24}"/>
              </a:ext>
            </a:extLst>
          </p:cNvPr>
          <p:cNvSpPr txBox="1"/>
          <p:nvPr/>
        </p:nvSpPr>
        <p:spPr>
          <a:xfrm>
            <a:off x="5981700" y="4724400"/>
            <a:ext cx="4490460" cy="461665"/>
          </a:xfrm>
          <a:prstGeom prst="rect">
            <a:avLst/>
          </a:prstGeom>
          <a:noFill/>
        </p:spPr>
        <p:txBody>
          <a:bodyPr wrap="none" rtlCol="0">
            <a:spAutoFit/>
          </a:bodyPr>
          <a:lstStyle/>
          <a:p>
            <a:r>
              <a:rPr lang="en-US" sz="2400" dirty="0"/>
              <a:t>Too many predictors? Overfitting? </a:t>
            </a:r>
          </a:p>
        </p:txBody>
      </p:sp>
    </p:spTree>
    <p:extLst>
      <p:ext uri="{BB962C8B-B14F-4D97-AF65-F5344CB8AC3E}">
        <p14:creationId xmlns:p14="http://schemas.microsoft.com/office/powerpoint/2010/main" val="104517378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Hot drink on table">
            <a:extLst>
              <a:ext uri="{FF2B5EF4-FFF2-40B4-BE49-F238E27FC236}">
                <a16:creationId xmlns:a16="http://schemas.microsoft.com/office/drawing/2014/main" id="{577F05AA-CDF5-A33C-06BB-58367BB86504}"/>
              </a:ext>
            </a:extLst>
          </p:cNvPr>
          <p:cNvPicPr>
            <a:picLocks noChangeAspect="1"/>
          </p:cNvPicPr>
          <p:nvPr/>
        </p:nvPicPr>
        <p:blipFill rotWithShape="1">
          <a:blip r:embed="rId3"/>
          <a:srcRect t="9091" r="11521" b="1"/>
          <a:stretch/>
        </p:blipFill>
        <p:spPr>
          <a:xfrm>
            <a:off x="3523488" y="10"/>
            <a:ext cx="8668512"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 y="0"/>
            <a:ext cx="9339206" cy="68580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4CD21273-1E6E-728E-FB16-454640B07B98}"/>
              </a:ext>
            </a:extLst>
          </p:cNvPr>
          <p:cNvSpPr>
            <a:spLocks noGrp="1"/>
          </p:cNvSpPr>
          <p:nvPr>
            <p:ph type="title"/>
          </p:nvPr>
        </p:nvSpPr>
        <p:spPr>
          <a:xfrm>
            <a:off x="477981" y="1122363"/>
            <a:ext cx="4023360" cy="3204134"/>
          </a:xfrm>
        </p:spPr>
        <p:txBody>
          <a:bodyPr vert="horz" lIns="91440" tIns="45720" rIns="91440" bIns="45720" rtlCol="0" anchor="b">
            <a:normAutofit/>
          </a:bodyPr>
          <a:lstStyle/>
          <a:p>
            <a:r>
              <a:rPr lang="en-US" sz="4800"/>
              <a:t>Coffee break</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9921" y="346791"/>
            <a:ext cx="146304" cy="704088"/>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1029" y="4546920"/>
            <a:ext cx="397764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Slide Number Placeholder 2">
            <a:extLst>
              <a:ext uri="{FF2B5EF4-FFF2-40B4-BE49-F238E27FC236}">
                <a16:creationId xmlns:a16="http://schemas.microsoft.com/office/drawing/2014/main" id="{2DC3480A-21BD-E2A8-4552-61B25D2DEC61}"/>
              </a:ext>
            </a:extLst>
          </p:cNvPr>
          <p:cNvSpPr>
            <a:spLocks noGrp="1"/>
          </p:cNvSpPr>
          <p:nvPr>
            <p:ph type="sldNum" sz="quarter" idx="12"/>
          </p:nvPr>
        </p:nvSpPr>
        <p:spPr>
          <a:xfrm>
            <a:off x="8970819" y="6356350"/>
            <a:ext cx="2743200" cy="365125"/>
          </a:xfrm>
        </p:spPr>
        <p:txBody>
          <a:bodyPr vert="horz" lIns="91440" tIns="45720" rIns="91440" bIns="45720" rtlCol="0" anchor="ctr">
            <a:normAutofit/>
          </a:bodyPr>
          <a:lstStyle/>
          <a:p>
            <a:pPr>
              <a:spcAft>
                <a:spcPts val="600"/>
              </a:spcAft>
              <a:defRPr/>
            </a:pPr>
            <a:fld id="{998FC6E2-3800-4EB0-A18D-3856D6660061}" type="slidenum">
              <a:rPr lang="en-US">
                <a:solidFill>
                  <a:schemeClr val="tx1"/>
                </a:solidFill>
                <a:latin typeface="Calibri" panose="020F0502020204030204"/>
              </a:rPr>
              <a:pPr>
                <a:spcAft>
                  <a:spcPts val="600"/>
                </a:spcAft>
                <a:defRPr/>
              </a:pPr>
              <a:t>36</a:t>
            </a:fld>
            <a:endParaRPr lang="en-US">
              <a:solidFill>
                <a:schemeClr val="tx1"/>
              </a:solidFill>
              <a:latin typeface="Calibri" panose="020F0502020204030204"/>
            </a:endParaRPr>
          </a:p>
        </p:txBody>
      </p:sp>
    </p:spTree>
    <p:extLst>
      <p:ext uri="{BB962C8B-B14F-4D97-AF65-F5344CB8AC3E}">
        <p14:creationId xmlns:p14="http://schemas.microsoft.com/office/powerpoint/2010/main" val="552659870"/>
      </p:ext>
    </p:extLst>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descr="Shape&#10;&#10;Description automatically generated with medium confidence">
            <a:extLst>
              <a:ext uri="{FF2B5EF4-FFF2-40B4-BE49-F238E27FC236}">
                <a16:creationId xmlns:a16="http://schemas.microsoft.com/office/drawing/2014/main" id="{5BDBADE3-1E2A-E063-2651-2BD7184959A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8" name="Title 1">
            <a:extLst>
              <a:ext uri="{FF2B5EF4-FFF2-40B4-BE49-F238E27FC236}">
                <a16:creationId xmlns:a16="http://schemas.microsoft.com/office/drawing/2014/main" id="{5D8BF508-55F5-9B6E-76C1-36EDA482F5A7}"/>
              </a:ext>
            </a:extLst>
          </p:cNvPr>
          <p:cNvSpPr>
            <a:spLocks noGrp="1"/>
          </p:cNvSpPr>
          <p:nvPr>
            <p:ph type="title"/>
          </p:nvPr>
        </p:nvSpPr>
        <p:spPr>
          <a:xfrm>
            <a:off x="838200" y="365125"/>
            <a:ext cx="10515600" cy="1325563"/>
          </a:xfrm>
        </p:spPr>
        <p:txBody>
          <a:bodyPr/>
          <a:lstStyle/>
          <a:p>
            <a:r>
              <a:rPr lang="en-US" dirty="0">
                <a:solidFill>
                  <a:srgbClr val="4F81BD"/>
                </a:solidFill>
                <a:cs typeface="Angsana New" panose="02020603050405020304" pitchFamily="18" charset="-34"/>
              </a:rPr>
              <a:t>Which model should we choose?</a:t>
            </a:r>
            <a:endParaRPr lang="en-US" dirty="0"/>
          </a:p>
        </p:txBody>
      </p:sp>
      <p:sp>
        <p:nvSpPr>
          <p:cNvPr id="10" name="TextBox 9">
            <a:extLst>
              <a:ext uri="{FF2B5EF4-FFF2-40B4-BE49-F238E27FC236}">
                <a16:creationId xmlns:a16="http://schemas.microsoft.com/office/drawing/2014/main" id="{A129A658-939E-1085-33BF-9A5FFBB2BFF7}"/>
              </a:ext>
            </a:extLst>
          </p:cNvPr>
          <p:cNvSpPr txBox="1"/>
          <p:nvPr/>
        </p:nvSpPr>
        <p:spPr>
          <a:xfrm>
            <a:off x="1" y="6623204"/>
            <a:ext cx="3439752" cy="261610"/>
          </a:xfrm>
          <a:prstGeom prst="rect">
            <a:avLst/>
          </a:prstGeom>
          <a:noFill/>
        </p:spPr>
        <p:txBody>
          <a:bodyPr wrap="square" rtlCol="0">
            <a:spAutoFit/>
          </a:bodyPr>
          <a:lstStyle/>
          <a:p>
            <a:r>
              <a:rPr lang="en-US" sz="1100" dirty="0"/>
              <a:t>Bishop 2006, Pattern Recognition and Machine Learning</a:t>
            </a:r>
          </a:p>
        </p:txBody>
      </p:sp>
      <p:grpSp>
        <p:nvGrpSpPr>
          <p:cNvPr id="31" name="Group 30">
            <a:extLst>
              <a:ext uri="{FF2B5EF4-FFF2-40B4-BE49-F238E27FC236}">
                <a16:creationId xmlns:a16="http://schemas.microsoft.com/office/drawing/2014/main" id="{242F2D8B-3FC0-DC1C-ED06-A26446FF7D76}"/>
              </a:ext>
            </a:extLst>
          </p:cNvPr>
          <p:cNvGrpSpPr/>
          <p:nvPr/>
        </p:nvGrpSpPr>
        <p:grpSpPr>
          <a:xfrm>
            <a:off x="2448151" y="1580990"/>
            <a:ext cx="5670719" cy="4724492"/>
            <a:chOff x="2756071" y="1515292"/>
            <a:chExt cx="5670719" cy="4724492"/>
          </a:xfrm>
        </p:grpSpPr>
        <p:grpSp>
          <p:nvGrpSpPr>
            <p:cNvPr id="2" name="Group 1">
              <a:extLst>
                <a:ext uri="{FF2B5EF4-FFF2-40B4-BE49-F238E27FC236}">
                  <a16:creationId xmlns:a16="http://schemas.microsoft.com/office/drawing/2014/main" id="{0D532E22-F052-2E4C-008D-7C5214A6E405}"/>
                </a:ext>
              </a:extLst>
            </p:cNvPr>
            <p:cNvGrpSpPr/>
            <p:nvPr/>
          </p:nvGrpSpPr>
          <p:grpSpPr>
            <a:xfrm>
              <a:off x="2756071" y="1515292"/>
              <a:ext cx="5670719" cy="4181060"/>
              <a:chOff x="838200" y="1545673"/>
              <a:chExt cx="5670719" cy="4181060"/>
            </a:xfrm>
          </p:grpSpPr>
          <p:pic>
            <p:nvPicPr>
              <p:cNvPr id="9" name="Content Placeholder 3">
                <a:extLst>
                  <a:ext uri="{FF2B5EF4-FFF2-40B4-BE49-F238E27FC236}">
                    <a16:creationId xmlns:a16="http://schemas.microsoft.com/office/drawing/2014/main" id="{AB051465-7CA4-765D-C85D-07B137DD24E7}"/>
                  </a:ext>
                </a:extLst>
              </p:cNvPr>
              <p:cNvPicPr>
                <a:picLocks noChangeAspect="1"/>
              </p:cNvPicPr>
              <p:nvPr/>
            </p:nvPicPr>
            <p:blipFill>
              <a:blip r:embed="rId4"/>
              <a:stretch>
                <a:fillRect/>
              </a:stretch>
            </p:blipFill>
            <p:spPr>
              <a:xfrm>
                <a:off x="838200" y="1545673"/>
                <a:ext cx="5670719" cy="4181060"/>
              </a:xfrm>
              <a:prstGeom prst="rect">
                <a:avLst/>
              </a:prstGeom>
            </p:spPr>
          </p:pic>
          <p:sp>
            <p:nvSpPr>
              <p:cNvPr id="11" name="TextBox 10">
                <a:extLst>
                  <a:ext uri="{FF2B5EF4-FFF2-40B4-BE49-F238E27FC236}">
                    <a16:creationId xmlns:a16="http://schemas.microsoft.com/office/drawing/2014/main" id="{FABBFE6B-BB1C-3984-6327-0DCCA815A561}"/>
                  </a:ext>
                </a:extLst>
              </p:cNvPr>
              <p:cNvSpPr txBox="1"/>
              <p:nvPr/>
            </p:nvSpPr>
            <p:spPr>
              <a:xfrm>
                <a:off x="2905632" y="1690688"/>
                <a:ext cx="534121" cy="246221"/>
              </a:xfrm>
              <a:prstGeom prst="rect">
                <a:avLst/>
              </a:prstGeom>
              <a:noFill/>
            </p:spPr>
            <p:txBody>
              <a:bodyPr wrap="none" rtlCol="0">
                <a:spAutoFit/>
              </a:bodyPr>
              <a:lstStyle/>
              <a:p>
                <a:r>
                  <a:rPr lang="en-US" sz="1000" i="1" dirty="0">
                    <a:latin typeface="Times New Roman" panose="02020603050405020304" pitchFamily="18" charset="0"/>
                    <a:cs typeface="Times New Roman" panose="02020603050405020304" pitchFamily="18" charset="0"/>
                  </a:rPr>
                  <a:t>N</a:t>
                </a:r>
                <a:r>
                  <a:rPr lang="en-US" sz="1000" dirty="0">
                    <a:latin typeface="Times New Roman" panose="02020603050405020304" pitchFamily="18" charset="0"/>
                    <a:cs typeface="Times New Roman" panose="02020603050405020304" pitchFamily="18" charset="0"/>
                  </a:rPr>
                  <a:t> = 10</a:t>
                </a:r>
              </a:p>
            </p:txBody>
          </p:sp>
        </p:grpSp>
        <p:sp>
          <p:nvSpPr>
            <p:cNvPr id="24" name="TextBox 23">
              <a:extLst>
                <a:ext uri="{FF2B5EF4-FFF2-40B4-BE49-F238E27FC236}">
                  <a16:creationId xmlns:a16="http://schemas.microsoft.com/office/drawing/2014/main" id="{8153EFAF-101D-32C9-8063-6EAAD94FE733}"/>
                </a:ext>
              </a:extLst>
            </p:cNvPr>
            <p:cNvSpPr txBox="1"/>
            <p:nvPr/>
          </p:nvSpPr>
          <p:spPr>
            <a:xfrm>
              <a:off x="2884585" y="5731953"/>
              <a:ext cx="1993751" cy="507831"/>
            </a:xfrm>
            <a:prstGeom prst="rect">
              <a:avLst/>
            </a:prstGeom>
            <a:noFill/>
          </p:spPr>
          <p:txBody>
            <a:bodyPr wrap="none" rtlCol="0">
              <a:spAutoFit/>
            </a:bodyPr>
            <a:lstStyle/>
            <a:p>
              <a:r>
                <a:rPr lang="en-US" sz="1350" dirty="0"/>
                <a:t>M = degree of polynomial</a:t>
              </a:r>
            </a:p>
            <a:p>
              <a:r>
                <a:rPr lang="en-US" sz="1350" dirty="0"/>
                <a:t>N = sample size</a:t>
              </a:r>
            </a:p>
          </p:txBody>
        </p:sp>
        <mc:AlternateContent xmlns:mc="http://schemas.openxmlformats.org/markup-compatibility/2006" xmlns:a14="http://schemas.microsoft.com/office/drawing/2010/main">
          <mc:Choice Requires="a14">
            <p:sp>
              <p:nvSpPr>
                <p:cNvPr id="6" name="TextBox 5">
                  <a:extLst>
                    <a:ext uri="{FF2B5EF4-FFF2-40B4-BE49-F238E27FC236}">
                      <a16:creationId xmlns:a16="http://schemas.microsoft.com/office/drawing/2014/main" id="{925A06F3-0E03-2175-8D06-4AB855904537}"/>
                    </a:ext>
                  </a:extLst>
                </p:cNvPr>
                <p:cNvSpPr txBox="1"/>
                <p:nvPr/>
              </p:nvSpPr>
              <p:spPr>
                <a:xfrm>
                  <a:off x="3370153" y="5165952"/>
                  <a:ext cx="1581651"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r>
                              <a:rPr lang="en-US" b="0" i="1" smtClean="0">
                                <a:latin typeface="Cambria Math" panose="02040503050406030204" pitchFamily="18" charset="0"/>
                              </a:rPr>
                              <m:t>𝑥</m:t>
                            </m:r>
                          </m:e>
                          <m:sup>
                            <m:r>
                              <a:rPr lang="en-US" b="0" i="1" smtClean="0">
                                <a:latin typeface="Cambria Math" panose="02040503050406030204" pitchFamily="18" charset="0"/>
                              </a:rPr>
                              <m:t>3</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2</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6" name="TextBox 5">
                  <a:extLst>
                    <a:ext uri="{FF2B5EF4-FFF2-40B4-BE49-F238E27FC236}">
                      <a16:creationId xmlns:a16="http://schemas.microsoft.com/office/drawing/2014/main" id="{925A06F3-0E03-2175-8D06-4AB855904537}"/>
                    </a:ext>
                  </a:extLst>
                </p:cNvPr>
                <p:cNvSpPr txBox="1">
                  <a:spLocks noRot="1" noChangeAspect="1" noMove="1" noResize="1" noEditPoints="1" noAdjustHandles="1" noChangeArrowheads="1" noChangeShapeType="1" noTextEdit="1"/>
                </p:cNvSpPr>
                <p:nvPr/>
              </p:nvSpPr>
              <p:spPr>
                <a:xfrm>
                  <a:off x="3370153" y="5165952"/>
                  <a:ext cx="1581651" cy="276999"/>
                </a:xfrm>
                <a:prstGeom prst="rect">
                  <a:avLst/>
                </a:prstGeom>
                <a:blipFill>
                  <a:blip r:embed="rId7"/>
                  <a:stretch>
                    <a:fillRect l="-1538" t="-4348" r="-1538"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1DB58973-C9F7-9AE0-2EC7-8EC711795DEA}"/>
                    </a:ext>
                  </a:extLst>
                </p:cNvPr>
                <p:cNvSpPr txBox="1"/>
                <p:nvPr/>
              </p:nvSpPr>
              <p:spPr>
                <a:xfrm>
                  <a:off x="5908233" y="5165951"/>
                  <a:ext cx="23396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7" name="TextBox 6">
                  <a:extLst>
                    <a:ext uri="{FF2B5EF4-FFF2-40B4-BE49-F238E27FC236}">
                      <a16:creationId xmlns:a16="http://schemas.microsoft.com/office/drawing/2014/main" id="{1DB58973-C9F7-9AE0-2EC7-8EC711795DEA}"/>
                    </a:ext>
                  </a:extLst>
                </p:cNvPr>
                <p:cNvSpPr txBox="1">
                  <a:spLocks noRot="1" noChangeAspect="1" noMove="1" noResize="1" noEditPoints="1" noAdjustHandles="1" noChangeArrowheads="1" noChangeShapeType="1" noTextEdit="1"/>
                </p:cNvSpPr>
                <p:nvPr/>
              </p:nvSpPr>
              <p:spPr>
                <a:xfrm>
                  <a:off x="5908233" y="5165951"/>
                  <a:ext cx="2339615" cy="276999"/>
                </a:xfrm>
                <a:prstGeom prst="rect">
                  <a:avLst/>
                </a:prstGeom>
                <a:blipFill>
                  <a:blip r:embed="rId8"/>
                  <a:stretch>
                    <a:fillRect l="-1044" t="-4348" r="-1305"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 name="TextBox 24">
                  <a:extLst>
                    <a:ext uri="{FF2B5EF4-FFF2-40B4-BE49-F238E27FC236}">
                      <a16:creationId xmlns:a16="http://schemas.microsoft.com/office/drawing/2014/main" id="{E9118151-6F46-0A96-71CF-6CB091A3FB6D}"/>
                    </a:ext>
                  </a:extLst>
                </p:cNvPr>
                <p:cNvSpPr txBox="1"/>
                <p:nvPr/>
              </p:nvSpPr>
              <p:spPr>
                <a:xfrm>
                  <a:off x="6806331" y="3005130"/>
                  <a:ext cx="5434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25" name="TextBox 24">
                  <a:extLst>
                    <a:ext uri="{FF2B5EF4-FFF2-40B4-BE49-F238E27FC236}">
                      <a16:creationId xmlns:a16="http://schemas.microsoft.com/office/drawing/2014/main" id="{E9118151-6F46-0A96-71CF-6CB091A3FB6D}"/>
                    </a:ext>
                  </a:extLst>
                </p:cNvPr>
                <p:cNvSpPr txBox="1">
                  <a:spLocks noRot="1" noChangeAspect="1" noMove="1" noResize="1" noEditPoints="1" noAdjustHandles="1" noChangeArrowheads="1" noChangeShapeType="1" noTextEdit="1"/>
                </p:cNvSpPr>
                <p:nvPr/>
              </p:nvSpPr>
              <p:spPr>
                <a:xfrm>
                  <a:off x="6806331" y="3005130"/>
                  <a:ext cx="543418" cy="276999"/>
                </a:xfrm>
                <a:prstGeom prst="rect">
                  <a:avLst/>
                </a:prstGeom>
                <a:blipFill>
                  <a:blip r:embed="rId9"/>
                  <a:stretch>
                    <a:fillRect l="-5618" r="-6742" b="-6667"/>
                  </a:stretch>
                </a:blipFill>
              </p:spPr>
              <p:txBody>
                <a:bodyPr/>
                <a:lstStyle/>
                <a:p>
                  <a:r>
                    <a:rPr lang="en-US">
                      <a:noFill/>
                    </a:rPr>
                    <a:t> </a:t>
                  </a:r>
                </a:p>
              </p:txBody>
            </p:sp>
          </mc:Fallback>
        </mc:AlternateContent>
      </p:grpSp>
      <mc:AlternateContent xmlns:mc="http://schemas.openxmlformats.org/markup-compatibility/2006" xmlns:a14="http://schemas.microsoft.com/office/drawing/2010/main">
        <mc:Choice Requires="a14">
          <p:sp>
            <p:nvSpPr>
              <p:cNvPr id="29" name="Rectangle 28">
                <a:extLst>
                  <a:ext uri="{FF2B5EF4-FFF2-40B4-BE49-F238E27FC236}">
                    <a16:creationId xmlns:a16="http://schemas.microsoft.com/office/drawing/2014/main" id="{D1B9920D-8D22-E9C6-AE7B-42C239D5B66D}"/>
                  </a:ext>
                </a:extLst>
              </p:cNvPr>
              <p:cNvSpPr/>
              <p:nvPr/>
            </p:nvSpPr>
            <p:spPr>
              <a:xfrm>
                <a:off x="74553" y="2686048"/>
                <a:ext cx="1687385" cy="369332"/>
              </a:xfrm>
              <a:prstGeom prst="rect">
                <a:avLst/>
              </a:prstGeom>
            </p:spPr>
            <p:txBody>
              <a:bodyPr wrap="none">
                <a:spAutoFit/>
              </a:bodyPr>
              <a:lstStyle/>
              <a:p>
                <a:pPr/>
                <a14:m>
                  <m:oMathPara xmlns:m="http://schemas.openxmlformats.org/officeDocument/2006/math">
                    <m:oMathParaPr>
                      <m:jc m:val="centerGroup"/>
                    </m:oMathParaPr>
                    <m:oMath xmlns:m="http://schemas.openxmlformats.org/officeDocument/2006/math">
                      <m:r>
                        <a:rPr lang="en-CA" i="1" smtClean="0">
                          <a:solidFill>
                            <a:srgbClr val="92D050"/>
                          </a:solidFill>
                          <a:latin typeface="Cambria Math" panose="02040503050406030204" pitchFamily="18" charset="0"/>
                        </a:rPr>
                        <m:t>𝑌</m:t>
                      </m:r>
                      <m:r>
                        <a:rPr lang="en-CA" i="1" smtClean="0">
                          <a:solidFill>
                            <a:srgbClr val="92D050"/>
                          </a:solidFill>
                          <a:latin typeface="Cambria Math" panose="02040503050406030204" pitchFamily="18" charset="0"/>
                        </a:rPr>
                        <m:t>=</m:t>
                      </m:r>
                      <m:r>
                        <m:rPr>
                          <m:sty m:val="p"/>
                        </m:rPr>
                        <a:rPr lang="en-US" b="0" i="0" smtClean="0">
                          <a:solidFill>
                            <a:srgbClr val="92D050"/>
                          </a:solidFill>
                          <a:latin typeface="Cambria Math" panose="02040503050406030204" pitchFamily="18" charset="0"/>
                        </a:rPr>
                        <m:t>sin</m:t>
                      </m:r>
                      <m:r>
                        <a:rPr lang="en-US" b="0" i="1" smtClean="0">
                          <a:solidFill>
                            <a:srgbClr val="92D050"/>
                          </a:solidFill>
                          <a:latin typeface="Cambria Math" panose="02040503050406030204" pitchFamily="18" charset="0"/>
                        </a:rPr>
                        <m:t>⁡(</m:t>
                      </m:r>
                      <m:r>
                        <a:rPr lang="en-US" b="0" i="1" smtClean="0">
                          <a:solidFill>
                            <a:srgbClr val="92D050"/>
                          </a:solidFill>
                          <a:latin typeface="Cambria Math" panose="02040503050406030204" pitchFamily="18" charset="0"/>
                        </a:rPr>
                        <m:t>𝑥</m:t>
                      </m:r>
                      <m:r>
                        <a:rPr lang="en-US" b="0" i="1" smtClean="0">
                          <a:solidFill>
                            <a:srgbClr val="92D050"/>
                          </a:solidFill>
                          <a:latin typeface="Cambria Math" panose="02040503050406030204" pitchFamily="18" charset="0"/>
                        </a:rPr>
                        <m:t>)+</m:t>
                      </m:r>
                      <m:r>
                        <a:rPr lang="en-CA" i="1">
                          <a:solidFill>
                            <a:srgbClr val="92D050"/>
                          </a:solidFill>
                          <a:latin typeface="Cambria Math" panose="02040503050406030204" pitchFamily="18" charset="0"/>
                          <a:ea typeface="Cambria Math" panose="02040503050406030204" pitchFamily="18" charset="0"/>
                        </a:rPr>
                        <m:t>𝜀</m:t>
                      </m:r>
                    </m:oMath>
                  </m:oMathPara>
                </a14:m>
                <a:endParaRPr lang="en-US" dirty="0">
                  <a:solidFill>
                    <a:srgbClr val="92D050"/>
                  </a:solidFill>
                </a:endParaRPr>
              </a:p>
            </p:txBody>
          </p:sp>
        </mc:Choice>
        <mc:Fallback xmlns="">
          <p:sp>
            <p:nvSpPr>
              <p:cNvPr id="29" name="Rectangle 28">
                <a:extLst>
                  <a:ext uri="{FF2B5EF4-FFF2-40B4-BE49-F238E27FC236}">
                    <a16:creationId xmlns:a16="http://schemas.microsoft.com/office/drawing/2014/main" id="{D1B9920D-8D22-E9C6-AE7B-42C239D5B66D}"/>
                  </a:ext>
                </a:extLst>
              </p:cNvPr>
              <p:cNvSpPr>
                <a:spLocks noRot="1" noChangeAspect="1" noMove="1" noResize="1" noEditPoints="1" noAdjustHandles="1" noChangeArrowheads="1" noChangeShapeType="1" noTextEdit="1"/>
              </p:cNvSpPr>
              <p:nvPr/>
            </p:nvSpPr>
            <p:spPr>
              <a:xfrm>
                <a:off x="74553" y="2686048"/>
                <a:ext cx="1687385" cy="369332"/>
              </a:xfrm>
              <a:prstGeom prst="rect">
                <a:avLst/>
              </a:prstGeom>
              <a:blipFill>
                <a:blip r:embed="rId11"/>
                <a:stretch>
                  <a:fillRect b="-1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0" name="TextBox 29">
                <a:extLst>
                  <a:ext uri="{FF2B5EF4-FFF2-40B4-BE49-F238E27FC236}">
                    <a16:creationId xmlns:a16="http://schemas.microsoft.com/office/drawing/2014/main" id="{B1153208-64D6-6A34-2B56-97A7C0DFF3F8}"/>
                  </a:ext>
                </a:extLst>
              </p:cNvPr>
              <p:cNvSpPr txBox="1"/>
              <p:nvPr/>
            </p:nvSpPr>
            <p:spPr>
              <a:xfrm>
                <a:off x="106493" y="3314204"/>
                <a:ext cx="2250231" cy="291618"/>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i="1" smtClean="0">
                              <a:solidFill>
                                <a:srgbClr val="FF0000"/>
                              </a:solidFill>
                              <a:latin typeface="Cambria Math" panose="02040503050406030204" pitchFamily="18" charset="0"/>
                            </a:rPr>
                          </m:ctrlPr>
                        </m:accPr>
                        <m:e>
                          <m:r>
                            <a:rPr lang="en-CA" i="1">
                              <a:solidFill>
                                <a:srgbClr val="FF0000"/>
                              </a:solidFill>
                              <a:latin typeface="Cambria Math" panose="02040503050406030204" pitchFamily="18" charset="0"/>
                            </a:rPr>
                            <m:t>𝑌</m:t>
                          </m:r>
                        </m:e>
                      </m:acc>
                      <m:r>
                        <a:rPr lang="en-CA" i="1">
                          <a:solidFill>
                            <a:srgbClr val="FF0000"/>
                          </a:solidFill>
                          <a:latin typeface="Cambria Math" panose="02040503050406030204" pitchFamily="18" charset="0"/>
                        </a:rPr>
                        <m:t>=</m:t>
                      </m:r>
                      <m:acc>
                        <m:accPr>
                          <m:chr m:val="̂"/>
                          <m:ctrlPr>
                            <a:rPr lang="en-CA" i="1">
                              <a:solidFill>
                                <a:srgbClr val="FF0000"/>
                              </a:solidFill>
                              <a:latin typeface="Cambria Math" panose="02040503050406030204" pitchFamily="18" charset="0"/>
                            </a:rPr>
                          </m:ctrlPr>
                        </m:accPr>
                        <m:e>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𝛽</m:t>
                              </m:r>
                            </m:e>
                            <m:sub>
                              <m:r>
                                <a:rPr lang="en-CA" i="1">
                                  <a:solidFill>
                                    <a:srgbClr val="FF0000"/>
                                  </a:solidFill>
                                  <a:latin typeface="Cambria Math" panose="02040503050406030204" pitchFamily="18" charset="0"/>
                                </a:rPr>
                                <m:t>0</m:t>
                              </m:r>
                            </m:sub>
                          </m:sSub>
                        </m:e>
                      </m:acc>
                      <m:r>
                        <a:rPr lang="en-CA" i="1">
                          <a:solidFill>
                            <a:srgbClr val="FF0000"/>
                          </a:solidFill>
                          <a:latin typeface="Cambria Math" panose="02040503050406030204" pitchFamily="18" charset="0"/>
                        </a:rPr>
                        <m:t>+</m:t>
                      </m:r>
                      <m:acc>
                        <m:accPr>
                          <m:chr m:val="̂"/>
                          <m:ctrlPr>
                            <a:rPr lang="en-CA" i="1">
                              <a:solidFill>
                                <a:srgbClr val="FF0000"/>
                              </a:solidFill>
                              <a:latin typeface="Cambria Math" panose="02040503050406030204" pitchFamily="18" charset="0"/>
                            </a:rPr>
                          </m:ctrlPr>
                        </m:accPr>
                        <m:e>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𝛽</m:t>
                              </m:r>
                            </m:e>
                            <m:sub>
                              <m:r>
                                <a:rPr lang="en-CA" i="1">
                                  <a:solidFill>
                                    <a:srgbClr val="FF0000"/>
                                  </a:solidFill>
                                  <a:latin typeface="Cambria Math" panose="02040503050406030204" pitchFamily="18" charset="0"/>
                                </a:rPr>
                                <m:t>1</m:t>
                              </m:r>
                            </m:sub>
                          </m:sSub>
                        </m:e>
                      </m:acc>
                      <m:sSub>
                        <m:sSubPr>
                          <m:ctrlPr>
                            <a:rPr lang="en-US"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rPr>
                            <m:t>𝑋</m:t>
                          </m:r>
                        </m:e>
                        <m:sub>
                          <m:r>
                            <a:rPr lang="en-CA" i="1">
                              <a:solidFill>
                                <a:srgbClr val="FF0000"/>
                              </a:solidFill>
                              <a:latin typeface="Cambria Math" panose="02040503050406030204" pitchFamily="18" charset="0"/>
                            </a:rPr>
                            <m:t>1</m:t>
                          </m:r>
                        </m:sub>
                      </m:sSub>
                      <m:r>
                        <a:rPr lang="en-CA" i="1">
                          <a:solidFill>
                            <a:srgbClr val="FF0000"/>
                          </a:solidFill>
                          <a:latin typeface="Cambria Math" panose="02040503050406030204" pitchFamily="18" charset="0"/>
                        </a:rPr>
                        <m:t>+</m:t>
                      </m:r>
                      <m:acc>
                        <m:accPr>
                          <m:chr m:val="̂"/>
                          <m:ctrlPr>
                            <a:rPr lang="en-CA" i="1">
                              <a:solidFill>
                                <a:srgbClr val="FF0000"/>
                              </a:solidFill>
                              <a:latin typeface="Cambria Math" panose="02040503050406030204" pitchFamily="18" charset="0"/>
                            </a:rPr>
                          </m:ctrlPr>
                        </m:accPr>
                        <m:e>
                          <m:sSub>
                            <m:sSubPr>
                              <m:ctrlPr>
                                <a:rPr lang="en-CA" i="1">
                                  <a:solidFill>
                                    <a:srgbClr val="FF0000"/>
                                  </a:solidFill>
                                  <a:latin typeface="Cambria Math" panose="02040503050406030204" pitchFamily="18" charset="0"/>
                                </a:rPr>
                              </m:ctrlPr>
                            </m:sSubPr>
                            <m:e>
                              <m:r>
                                <a:rPr lang="en-CA" i="1">
                                  <a:solidFill>
                                    <a:srgbClr val="FF0000"/>
                                  </a:solidFill>
                                  <a:latin typeface="Cambria Math" panose="02040503050406030204" pitchFamily="18" charset="0"/>
                                  <a:ea typeface="Cambria Math" panose="02040503050406030204" pitchFamily="18" charset="0"/>
                                </a:rPr>
                                <m:t>𝛽</m:t>
                              </m:r>
                            </m:e>
                            <m:sub>
                              <m:r>
                                <a:rPr lang="en-CA" i="1">
                                  <a:solidFill>
                                    <a:srgbClr val="FF0000"/>
                                  </a:solidFill>
                                  <a:latin typeface="Cambria Math" panose="02040503050406030204" pitchFamily="18" charset="0"/>
                                </a:rPr>
                                <m:t>2</m:t>
                              </m:r>
                            </m:sub>
                          </m:sSub>
                        </m:e>
                      </m:acc>
                      <m:sSubSup>
                        <m:sSubSupPr>
                          <m:ctrlPr>
                            <a:rPr lang="en-US" i="1">
                              <a:solidFill>
                                <a:srgbClr val="FF0000"/>
                              </a:solidFill>
                              <a:latin typeface="Cambria Math" panose="02040503050406030204" pitchFamily="18" charset="0"/>
                            </a:rPr>
                          </m:ctrlPr>
                        </m:sSubSupPr>
                        <m:e>
                          <m:r>
                            <a:rPr lang="en-CA" i="1">
                              <a:solidFill>
                                <a:srgbClr val="FF0000"/>
                              </a:solidFill>
                              <a:latin typeface="Cambria Math" panose="02040503050406030204" pitchFamily="18" charset="0"/>
                            </a:rPr>
                            <m:t>𝑋</m:t>
                          </m:r>
                        </m:e>
                        <m:sub>
                          <m:r>
                            <a:rPr lang="en-CA" i="1">
                              <a:solidFill>
                                <a:srgbClr val="FF0000"/>
                              </a:solidFill>
                              <a:latin typeface="Cambria Math" panose="02040503050406030204" pitchFamily="18" charset="0"/>
                            </a:rPr>
                            <m:t>1</m:t>
                          </m:r>
                        </m:sub>
                        <m:sup>
                          <m:r>
                            <a:rPr lang="en-CA" i="1">
                              <a:solidFill>
                                <a:srgbClr val="FF0000"/>
                              </a:solidFill>
                              <a:latin typeface="Cambria Math" panose="02040503050406030204" pitchFamily="18" charset="0"/>
                            </a:rPr>
                            <m:t>2</m:t>
                          </m:r>
                        </m:sup>
                      </m:sSubSup>
                    </m:oMath>
                  </m:oMathPara>
                </a14:m>
                <a:endParaRPr lang="en-US" dirty="0">
                  <a:solidFill>
                    <a:srgbClr val="FF0000"/>
                  </a:solidFill>
                </a:endParaRPr>
              </a:p>
            </p:txBody>
          </p:sp>
        </mc:Choice>
        <mc:Fallback xmlns="">
          <p:sp>
            <p:nvSpPr>
              <p:cNvPr id="30" name="TextBox 29">
                <a:extLst>
                  <a:ext uri="{FF2B5EF4-FFF2-40B4-BE49-F238E27FC236}">
                    <a16:creationId xmlns:a16="http://schemas.microsoft.com/office/drawing/2014/main" id="{B1153208-64D6-6A34-2B56-97A7C0DFF3F8}"/>
                  </a:ext>
                </a:extLst>
              </p:cNvPr>
              <p:cNvSpPr txBox="1">
                <a:spLocks noRot="1" noChangeAspect="1" noMove="1" noResize="1" noEditPoints="1" noAdjustHandles="1" noChangeArrowheads="1" noChangeShapeType="1" noTextEdit="1"/>
              </p:cNvSpPr>
              <p:nvPr/>
            </p:nvSpPr>
            <p:spPr>
              <a:xfrm>
                <a:off x="106493" y="3314204"/>
                <a:ext cx="2250231" cy="291618"/>
              </a:xfrm>
              <a:prstGeom prst="rect">
                <a:avLst/>
              </a:prstGeom>
              <a:blipFill>
                <a:blip r:embed="rId12"/>
                <a:stretch>
                  <a:fillRect l="-1892" t="-18750" r="-18378" b="-33333"/>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32" name="TextBox 31">
                <a:extLst>
                  <a:ext uri="{FF2B5EF4-FFF2-40B4-BE49-F238E27FC236}">
                    <a16:creationId xmlns:a16="http://schemas.microsoft.com/office/drawing/2014/main" id="{422910C8-AC21-4EAA-A7B9-3E8D2A295F03}"/>
                  </a:ext>
                </a:extLst>
              </p:cNvPr>
              <p:cNvSpPr txBox="1"/>
              <p:nvPr/>
            </p:nvSpPr>
            <p:spPr>
              <a:xfrm>
                <a:off x="106493" y="3861673"/>
                <a:ext cx="1933863" cy="590546"/>
              </a:xfrm>
              <a:prstGeom prst="rect">
                <a:avLst/>
              </a:prstGeom>
              <a:noFill/>
            </p:spPr>
            <p:txBody>
              <a:bodyPr wrap="none" rtlCol="0">
                <a:spAutoFit/>
              </a:bodyPr>
              <a:lstStyle/>
              <a:p>
                <a:r>
                  <a:rPr lang="en-US" sz="1600" dirty="0"/>
                  <a:t>Least square method</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32" name="TextBox 31">
                <a:extLst>
                  <a:ext uri="{FF2B5EF4-FFF2-40B4-BE49-F238E27FC236}">
                    <a16:creationId xmlns:a16="http://schemas.microsoft.com/office/drawing/2014/main" id="{422910C8-AC21-4EAA-A7B9-3E8D2A295F03}"/>
                  </a:ext>
                </a:extLst>
              </p:cNvPr>
              <p:cNvSpPr txBox="1">
                <a:spLocks noRot="1" noChangeAspect="1" noMove="1" noResize="1" noEditPoints="1" noAdjustHandles="1" noChangeArrowheads="1" noChangeShapeType="1" noTextEdit="1"/>
              </p:cNvSpPr>
              <p:nvPr/>
            </p:nvSpPr>
            <p:spPr>
              <a:xfrm>
                <a:off x="106493" y="3861673"/>
                <a:ext cx="1933863" cy="590546"/>
              </a:xfrm>
              <a:prstGeom prst="rect">
                <a:avLst/>
              </a:prstGeom>
              <a:blipFill>
                <a:blip r:embed="rId13"/>
                <a:stretch>
                  <a:fillRect l="-1572" t="-20619" b="-96907"/>
                </a:stretch>
              </a:blipFill>
            </p:spPr>
            <p:txBody>
              <a:bodyPr/>
              <a:lstStyle/>
              <a:p>
                <a:r>
                  <a:rPr lang="en-US">
                    <a:noFill/>
                  </a:rPr>
                  <a:t> </a:t>
                </a:r>
              </a:p>
            </p:txBody>
          </p:sp>
        </mc:Fallback>
      </mc:AlternateContent>
      <p:sp>
        <p:nvSpPr>
          <p:cNvPr id="4" name="Thought Bubble: Cloud 3">
            <a:extLst>
              <a:ext uri="{FF2B5EF4-FFF2-40B4-BE49-F238E27FC236}">
                <a16:creationId xmlns:a16="http://schemas.microsoft.com/office/drawing/2014/main" id="{F9EFB5DC-A348-3059-7C86-C742D6DA0262}"/>
              </a:ext>
            </a:extLst>
          </p:cNvPr>
          <p:cNvSpPr/>
          <p:nvPr/>
        </p:nvSpPr>
        <p:spPr>
          <a:xfrm>
            <a:off x="5600313" y="3525117"/>
            <a:ext cx="2441670" cy="433770"/>
          </a:xfrm>
          <a:prstGeom prst="cloudCallout">
            <a:avLst/>
          </a:prstGeom>
        </p:spPr>
        <p:style>
          <a:lnRef idx="1">
            <a:schemeClr val="accent4"/>
          </a:lnRef>
          <a:fillRef idx="2">
            <a:schemeClr val="accent4"/>
          </a:fillRef>
          <a:effectRef idx="1">
            <a:schemeClr val="accent4"/>
          </a:effectRef>
          <a:fontRef idx="minor">
            <a:schemeClr val="dk1"/>
          </a:fontRef>
        </p:style>
        <p:txBody>
          <a:bodyPr rtlCol="0" anchor="ctr"/>
          <a:lstStyle/>
          <a:p>
            <a:pPr algn="ctr"/>
            <a:r>
              <a:rPr lang="en-US" sz="1050" dirty="0"/>
              <a:t>MSE: this is the optimal  model as it has lowest MSE</a:t>
            </a:r>
          </a:p>
        </p:txBody>
      </p:sp>
      <p:sp>
        <p:nvSpPr>
          <p:cNvPr id="5" name="Thought Bubble: Cloud 4">
            <a:extLst>
              <a:ext uri="{FF2B5EF4-FFF2-40B4-BE49-F238E27FC236}">
                <a16:creationId xmlns:a16="http://schemas.microsoft.com/office/drawing/2014/main" id="{2ED8DA9B-9DC0-BD08-0686-B7121F3994D4}"/>
              </a:ext>
            </a:extLst>
          </p:cNvPr>
          <p:cNvSpPr/>
          <p:nvPr/>
        </p:nvSpPr>
        <p:spPr>
          <a:xfrm>
            <a:off x="2683251" y="3515660"/>
            <a:ext cx="2339614" cy="541525"/>
          </a:xfrm>
          <a:prstGeom prst="cloudCallout">
            <a:avLst/>
          </a:prstGeom>
        </p:spPr>
        <p:style>
          <a:lnRef idx="1">
            <a:schemeClr val="accent5"/>
          </a:lnRef>
          <a:fillRef idx="2">
            <a:schemeClr val="accent5"/>
          </a:fillRef>
          <a:effectRef idx="1">
            <a:schemeClr val="accent5"/>
          </a:effectRef>
          <a:fontRef idx="minor">
            <a:schemeClr val="dk1"/>
          </a:fontRef>
        </p:style>
        <p:txBody>
          <a:bodyPr rtlCol="0" anchor="ctr"/>
          <a:lstStyle/>
          <a:p>
            <a:pPr algn="ctr"/>
            <a:r>
              <a:rPr lang="en-US" sz="1050" dirty="0"/>
              <a:t>This is the best model as read line is the  closest to green line</a:t>
            </a:r>
          </a:p>
        </p:txBody>
      </p:sp>
      <p:grpSp>
        <p:nvGrpSpPr>
          <p:cNvPr id="14" name="Group 13">
            <a:extLst>
              <a:ext uri="{FF2B5EF4-FFF2-40B4-BE49-F238E27FC236}">
                <a16:creationId xmlns:a16="http://schemas.microsoft.com/office/drawing/2014/main" id="{4745653B-553B-6291-323B-6CAAEEF41EBD}"/>
              </a:ext>
            </a:extLst>
          </p:cNvPr>
          <p:cNvGrpSpPr/>
          <p:nvPr/>
        </p:nvGrpSpPr>
        <p:grpSpPr>
          <a:xfrm>
            <a:off x="8887665" y="1582916"/>
            <a:ext cx="3152274" cy="4045812"/>
            <a:chOff x="8887665" y="1582916"/>
            <a:chExt cx="3152274" cy="4045812"/>
          </a:xfrm>
        </p:grpSpPr>
        <p:grpSp>
          <p:nvGrpSpPr>
            <p:cNvPr id="15" name="Group 14">
              <a:extLst>
                <a:ext uri="{FF2B5EF4-FFF2-40B4-BE49-F238E27FC236}">
                  <a16:creationId xmlns:a16="http://schemas.microsoft.com/office/drawing/2014/main" id="{8D274133-05D3-6C5A-C834-2F125A2496CC}"/>
                </a:ext>
              </a:extLst>
            </p:cNvPr>
            <p:cNvGrpSpPr/>
            <p:nvPr/>
          </p:nvGrpSpPr>
          <p:grpSpPr>
            <a:xfrm>
              <a:off x="8887665" y="1582916"/>
              <a:ext cx="3152274" cy="4045812"/>
              <a:chOff x="7150768" y="1403298"/>
              <a:chExt cx="2895600" cy="4466264"/>
            </a:xfrm>
          </p:grpSpPr>
          <p:grpSp>
            <p:nvGrpSpPr>
              <p:cNvPr id="16" name="Group 15">
                <a:extLst>
                  <a:ext uri="{FF2B5EF4-FFF2-40B4-BE49-F238E27FC236}">
                    <a16:creationId xmlns:a16="http://schemas.microsoft.com/office/drawing/2014/main" id="{13754727-D121-49DA-4D9D-F5BCA35AF03F}"/>
                  </a:ext>
                </a:extLst>
              </p:cNvPr>
              <p:cNvGrpSpPr/>
              <p:nvPr/>
            </p:nvGrpSpPr>
            <p:grpSpPr>
              <a:xfrm>
                <a:off x="7150768" y="1403298"/>
                <a:ext cx="2895600" cy="4466264"/>
                <a:chOff x="7150768" y="1403298"/>
                <a:chExt cx="2895600" cy="4466264"/>
              </a:xfrm>
            </p:grpSpPr>
            <p:grpSp>
              <p:nvGrpSpPr>
                <p:cNvPr id="19" name="Group 18">
                  <a:extLst>
                    <a:ext uri="{FF2B5EF4-FFF2-40B4-BE49-F238E27FC236}">
                      <a16:creationId xmlns:a16="http://schemas.microsoft.com/office/drawing/2014/main" id="{502E6F39-3F98-D86D-293C-EF7568A206AC}"/>
                    </a:ext>
                  </a:extLst>
                </p:cNvPr>
                <p:cNvGrpSpPr/>
                <p:nvPr/>
              </p:nvGrpSpPr>
              <p:grpSpPr>
                <a:xfrm>
                  <a:off x="7150768" y="1403298"/>
                  <a:ext cx="2895600" cy="4466264"/>
                  <a:chOff x="7980947" y="1940552"/>
                  <a:chExt cx="2895600" cy="4466264"/>
                </a:xfrm>
              </p:grpSpPr>
              <p:pic>
                <p:nvPicPr>
                  <p:cNvPr id="22" name="Picture 21">
                    <a:extLst>
                      <a:ext uri="{FF2B5EF4-FFF2-40B4-BE49-F238E27FC236}">
                        <a16:creationId xmlns:a16="http://schemas.microsoft.com/office/drawing/2014/main" id="{84E28A3E-AD47-1F2E-7EEE-1901E70C66E2}"/>
                      </a:ext>
                    </a:extLst>
                  </p:cNvPr>
                  <p:cNvPicPr>
                    <a:picLocks noChangeAspect="1"/>
                  </p:cNvPicPr>
                  <p:nvPr/>
                </p:nvPicPr>
                <p:blipFill>
                  <a:blip r:embed="rId14"/>
                  <a:stretch>
                    <a:fillRect/>
                  </a:stretch>
                </p:blipFill>
                <p:spPr>
                  <a:xfrm>
                    <a:off x="7980947" y="1940552"/>
                    <a:ext cx="2895600" cy="2133600"/>
                  </a:xfrm>
                  <a:prstGeom prst="rect">
                    <a:avLst/>
                  </a:prstGeom>
                </p:spPr>
              </p:pic>
              <p:pic>
                <p:nvPicPr>
                  <p:cNvPr id="23" name="Picture 22">
                    <a:extLst>
                      <a:ext uri="{FF2B5EF4-FFF2-40B4-BE49-F238E27FC236}">
                        <a16:creationId xmlns:a16="http://schemas.microsoft.com/office/drawing/2014/main" id="{1618A809-5796-991E-91F9-8A777A9D1CEF}"/>
                      </a:ext>
                    </a:extLst>
                  </p:cNvPr>
                  <p:cNvPicPr>
                    <a:picLocks noChangeAspect="1"/>
                  </p:cNvPicPr>
                  <p:nvPr/>
                </p:nvPicPr>
                <p:blipFill>
                  <a:blip r:embed="rId15"/>
                  <a:stretch>
                    <a:fillRect/>
                  </a:stretch>
                </p:blipFill>
                <p:spPr>
                  <a:xfrm>
                    <a:off x="8044447" y="4324016"/>
                    <a:ext cx="2832100" cy="2082800"/>
                  </a:xfrm>
                  <a:prstGeom prst="rect">
                    <a:avLst/>
                  </a:prstGeom>
                </p:spPr>
              </p:pic>
            </p:grpSp>
            <p:sp>
              <p:nvSpPr>
                <p:cNvPr id="20" name="TextBox 19">
                  <a:extLst>
                    <a:ext uri="{FF2B5EF4-FFF2-40B4-BE49-F238E27FC236}">
                      <a16:creationId xmlns:a16="http://schemas.microsoft.com/office/drawing/2014/main" id="{C957C166-CE27-F246-95E1-5B174F9EED70}"/>
                    </a:ext>
                  </a:extLst>
                </p:cNvPr>
                <p:cNvSpPr txBox="1"/>
                <p:nvPr/>
              </p:nvSpPr>
              <p:spPr>
                <a:xfrm>
                  <a:off x="9290947" y="1746409"/>
                  <a:ext cx="586059" cy="292388"/>
                </a:xfrm>
                <a:prstGeom prst="rect">
                  <a:avLst/>
                </a:prstGeom>
                <a:solidFill>
                  <a:schemeClr val="bg1"/>
                </a:solidFill>
              </p:spPr>
              <p:txBody>
                <a:bodyPr wrap="none" rtlCol="0">
                  <a:spAutoFit/>
                </a:bodyPr>
                <a:lstStyle/>
                <a:p>
                  <a:r>
                    <a:rPr lang="en-US" sz="825" i="1" dirty="0">
                      <a:latin typeface="Times New Roman" panose="02020603050405020304" pitchFamily="18" charset="0"/>
                      <a:cs typeface="Times New Roman" panose="02020603050405020304" pitchFamily="18" charset="0"/>
                    </a:rPr>
                    <a:t>M </a:t>
                  </a:r>
                  <a:r>
                    <a:rPr lang="en-US" sz="825" dirty="0">
                      <a:latin typeface="Times New Roman" panose="02020603050405020304" pitchFamily="18" charset="0"/>
                      <a:cs typeface="Times New Roman" panose="02020603050405020304" pitchFamily="18" charset="0"/>
                    </a:rPr>
                    <a:t>= 9</a:t>
                  </a:r>
                </a:p>
              </p:txBody>
            </p:sp>
            <p:sp>
              <p:nvSpPr>
                <p:cNvPr id="21" name="TextBox 20">
                  <a:extLst>
                    <a:ext uri="{FF2B5EF4-FFF2-40B4-BE49-F238E27FC236}">
                      <a16:creationId xmlns:a16="http://schemas.microsoft.com/office/drawing/2014/main" id="{8DA61999-3D43-6BF0-D6FB-93F61ABD693E}"/>
                    </a:ext>
                  </a:extLst>
                </p:cNvPr>
                <p:cNvSpPr txBox="1"/>
                <p:nvPr/>
              </p:nvSpPr>
              <p:spPr>
                <a:xfrm>
                  <a:off x="9327523" y="3862715"/>
                  <a:ext cx="703612" cy="292388"/>
                </a:xfrm>
                <a:prstGeom prst="rect">
                  <a:avLst/>
                </a:prstGeom>
                <a:noFill/>
              </p:spPr>
              <p:txBody>
                <a:bodyPr wrap="none" rtlCol="0">
                  <a:spAutoFit/>
                </a:bodyPr>
                <a:lstStyle/>
                <a:p>
                  <a:r>
                    <a:rPr lang="en-US" sz="825" i="1" dirty="0">
                      <a:latin typeface="Times New Roman" panose="02020603050405020304" pitchFamily="18" charset="0"/>
                      <a:cs typeface="Times New Roman" panose="02020603050405020304" pitchFamily="18" charset="0"/>
                    </a:rPr>
                    <a:t>N </a:t>
                  </a:r>
                  <a:r>
                    <a:rPr lang="en-US" sz="825" dirty="0">
                      <a:latin typeface="Times New Roman" panose="02020603050405020304" pitchFamily="18" charset="0"/>
                      <a:cs typeface="Times New Roman" panose="02020603050405020304" pitchFamily="18" charset="0"/>
                    </a:rPr>
                    <a:t>= 100</a:t>
                  </a:r>
                </a:p>
              </p:txBody>
            </p:sp>
          </p:grpSp>
          <p:sp>
            <p:nvSpPr>
              <p:cNvPr id="17" name="TextBox 16">
                <a:extLst>
                  <a:ext uri="{FF2B5EF4-FFF2-40B4-BE49-F238E27FC236}">
                    <a16:creationId xmlns:a16="http://schemas.microsoft.com/office/drawing/2014/main" id="{CC27A527-0451-27BF-C1B7-426A0611FD60}"/>
                  </a:ext>
                </a:extLst>
              </p:cNvPr>
              <p:cNvSpPr txBox="1"/>
              <p:nvPr/>
            </p:nvSpPr>
            <p:spPr>
              <a:xfrm>
                <a:off x="9318968" y="4051173"/>
                <a:ext cx="586059" cy="292388"/>
              </a:xfrm>
              <a:prstGeom prst="rect">
                <a:avLst/>
              </a:prstGeom>
              <a:solidFill>
                <a:schemeClr val="bg1"/>
              </a:solidFill>
            </p:spPr>
            <p:txBody>
              <a:bodyPr wrap="none" rtlCol="0">
                <a:spAutoFit/>
              </a:bodyPr>
              <a:lstStyle/>
              <a:p>
                <a:r>
                  <a:rPr lang="en-US" sz="825" i="1" dirty="0">
                    <a:latin typeface="Times New Roman" panose="02020603050405020304" pitchFamily="18" charset="0"/>
                    <a:cs typeface="Times New Roman" panose="02020603050405020304" pitchFamily="18" charset="0"/>
                  </a:rPr>
                  <a:t>M </a:t>
                </a:r>
                <a:r>
                  <a:rPr lang="en-US" sz="825" dirty="0">
                    <a:latin typeface="Times New Roman" panose="02020603050405020304" pitchFamily="18" charset="0"/>
                    <a:cs typeface="Times New Roman" panose="02020603050405020304" pitchFamily="18" charset="0"/>
                  </a:rPr>
                  <a:t>= 9</a:t>
                </a:r>
              </a:p>
            </p:txBody>
          </p:sp>
          <p:sp>
            <p:nvSpPr>
              <p:cNvPr id="18" name="TextBox 17">
                <a:extLst>
                  <a:ext uri="{FF2B5EF4-FFF2-40B4-BE49-F238E27FC236}">
                    <a16:creationId xmlns:a16="http://schemas.microsoft.com/office/drawing/2014/main" id="{175BD30E-9B98-9CA0-8834-ACC6E6BD748B}"/>
                  </a:ext>
                </a:extLst>
              </p:cNvPr>
              <p:cNvSpPr txBox="1"/>
              <p:nvPr/>
            </p:nvSpPr>
            <p:spPr>
              <a:xfrm>
                <a:off x="9294460" y="1563203"/>
                <a:ext cx="633080" cy="292388"/>
              </a:xfrm>
              <a:prstGeom prst="rect">
                <a:avLst/>
              </a:prstGeom>
              <a:noFill/>
            </p:spPr>
            <p:txBody>
              <a:bodyPr wrap="none" rtlCol="0">
                <a:spAutoFit/>
              </a:bodyPr>
              <a:lstStyle/>
              <a:p>
                <a:r>
                  <a:rPr lang="en-US" sz="825" i="1" dirty="0">
                    <a:latin typeface="Times New Roman" panose="02020603050405020304" pitchFamily="18" charset="0"/>
                    <a:cs typeface="Times New Roman" panose="02020603050405020304" pitchFamily="18" charset="0"/>
                  </a:rPr>
                  <a:t>N </a:t>
                </a:r>
                <a:r>
                  <a:rPr lang="en-US" sz="825" dirty="0">
                    <a:latin typeface="Times New Roman" panose="02020603050405020304" pitchFamily="18" charset="0"/>
                    <a:cs typeface="Times New Roman" panose="02020603050405020304" pitchFamily="18" charset="0"/>
                  </a:rPr>
                  <a:t>= 15</a:t>
                </a:r>
              </a:p>
            </p:txBody>
          </p:sp>
        </p:grpSp>
        <mc:AlternateContent xmlns:mc="http://schemas.openxmlformats.org/markup-compatibility/2006" xmlns:a14="http://schemas.microsoft.com/office/drawing/2010/main">
          <mc:Choice Requires="a14">
            <p:sp>
              <p:nvSpPr>
                <p:cNvPr id="28" name="TextBox 27">
                  <a:extLst>
                    <a:ext uri="{FF2B5EF4-FFF2-40B4-BE49-F238E27FC236}">
                      <a16:creationId xmlns:a16="http://schemas.microsoft.com/office/drawing/2014/main" id="{A8DC5FDD-CDF7-FFB0-C0EB-D8545A8C0E70}"/>
                    </a:ext>
                  </a:extLst>
                </p:cNvPr>
                <p:cNvSpPr txBox="1"/>
                <p:nvPr/>
              </p:nvSpPr>
              <p:spPr>
                <a:xfrm>
                  <a:off x="9328558" y="5151991"/>
                  <a:ext cx="23396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28" name="TextBox 27">
                  <a:extLst>
                    <a:ext uri="{FF2B5EF4-FFF2-40B4-BE49-F238E27FC236}">
                      <a16:creationId xmlns:a16="http://schemas.microsoft.com/office/drawing/2014/main" id="{A8DC5FDD-CDF7-FFB0-C0EB-D8545A8C0E70}"/>
                    </a:ext>
                  </a:extLst>
                </p:cNvPr>
                <p:cNvSpPr txBox="1">
                  <a:spLocks noRot="1" noChangeAspect="1" noMove="1" noResize="1" noEditPoints="1" noAdjustHandles="1" noChangeArrowheads="1" noChangeShapeType="1" noTextEdit="1"/>
                </p:cNvSpPr>
                <p:nvPr/>
              </p:nvSpPr>
              <p:spPr>
                <a:xfrm>
                  <a:off x="9328558" y="5151991"/>
                  <a:ext cx="2339615" cy="276999"/>
                </a:xfrm>
                <a:prstGeom prst="rect">
                  <a:avLst/>
                </a:prstGeom>
                <a:blipFill>
                  <a:blip r:embed="rId16"/>
                  <a:stretch>
                    <a:fillRect l="-1042" t="-4348" r="-1042"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2" name="TextBox 11">
                  <a:extLst>
                    <a:ext uri="{FF2B5EF4-FFF2-40B4-BE49-F238E27FC236}">
                      <a16:creationId xmlns:a16="http://schemas.microsoft.com/office/drawing/2014/main" id="{AA0A6AF2-4DE4-52AD-F76A-7CDAF8EE1A59}"/>
                    </a:ext>
                  </a:extLst>
                </p:cNvPr>
                <p:cNvSpPr txBox="1"/>
                <p:nvPr/>
              </p:nvSpPr>
              <p:spPr>
                <a:xfrm>
                  <a:off x="9328558" y="3035800"/>
                  <a:ext cx="23396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12" name="TextBox 11">
                  <a:extLst>
                    <a:ext uri="{FF2B5EF4-FFF2-40B4-BE49-F238E27FC236}">
                      <a16:creationId xmlns:a16="http://schemas.microsoft.com/office/drawing/2014/main" id="{AA0A6AF2-4DE4-52AD-F76A-7CDAF8EE1A59}"/>
                    </a:ext>
                  </a:extLst>
                </p:cNvPr>
                <p:cNvSpPr txBox="1">
                  <a:spLocks noRot="1" noChangeAspect="1" noMove="1" noResize="1" noEditPoints="1" noAdjustHandles="1" noChangeArrowheads="1" noChangeShapeType="1" noTextEdit="1"/>
                </p:cNvSpPr>
                <p:nvPr/>
              </p:nvSpPr>
              <p:spPr>
                <a:xfrm>
                  <a:off x="9328558" y="3035800"/>
                  <a:ext cx="2339615" cy="276999"/>
                </a:xfrm>
                <a:prstGeom prst="rect">
                  <a:avLst/>
                </a:prstGeom>
                <a:blipFill>
                  <a:blip r:embed="rId17"/>
                  <a:stretch>
                    <a:fillRect l="-1042" t="-4444" r="-1042" b="-6667"/>
                  </a:stretch>
                </a:blipFill>
              </p:spPr>
              <p:txBody>
                <a:bodyPr/>
                <a:lstStyle/>
                <a:p>
                  <a:r>
                    <a:rPr lang="en-US">
                      <a:noFill/>
                    </a:rPr>
                    <a:t> </a:t>
                  </a:r>
                </a:p>
              </p:txBody>
            </p:sp>
          </mc:Fallback>
        </mc:AlternateContent>
      </p:grpSp>
    </p:spTree>
    <p:extLst>
      <p:ext uri="{BB962C8B-B14F-4D97-AF65-F5344CB8AC3E}">
        <p14:creationId xmlns:p14="http://schemas.microsoft.com/office/powerpoint/2010/main" val="17304418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1000"/>
                                        <p:tgtEl>
                                          <p:spTgt spid="5"/>
                                        </p:tgtEl>
                                      </p:cBhvr>
                                    </p:animEffect>
                                    <p:anim calcmode="lin" valueType="num">
                                      <p:cBhvr>
                                        <p:cTn id="8" dur="1000" fill="hold"/>
                                        <p:tgtEl>
                                          <p:spTgt spid="5"/>
                                        </p:tgtEl>
                                        <p:attrNameLst>
                                          <p:attrName>ppt_x</p:attrName>
                                        </p:attrNameLst>
                                      </p:cBhvr>
                                      <p:tavLst>
                                        <p:tav tm="0">
                                          <p:val>
                                            <p:strVal val="#ppt_x"/>
                                          </p:val>
                                        </p:tav>
                                        <p:tav tm="100000">
                                          <p:val>
                                            <p:strVal val="#ppt_x"/>
                                          </p:val>
                                        </p:tav>
                                      </p:tavLst>
                                    </p:anim>
                                    <p:anim calcmode="lin" valueType="num">
                                      <p:cBhvr>
                                        <p:cTn id="9" dur="1000" fill="hold"/>
                                        <p:tgtEl>
                                          <p:spTgt spid="5"/>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2" presetClass="entr" presetSubtype="4" fill="hold" grpId="0" nodeType="clickEffect">
                                  <p:stCondLst>
                                    <p:cond delay="0"/>
                                  </p:stCondLst>
                                  <p:childTnLst>
                                    <p:set>
                                      <p:cBhvr>
                                        <p:cTn id="13" dur="1" fill="hold">
                                          <p:stCondLst>
                                            <p:cond delay="0"/>
                                          </p:stCondLst>
                                        </p:cTn>
                                        <p:tgtEl>
                                          <p:spTgt spid="4"/>
                                        </p:tgtEl>
                                        <p:attrNameLst>
                                          <p:attrName>style.visibility</p:attrName>
                                        </p:attrNameLst>
                                      </p:cBhvr>
                                      <p:to>
                                        <p:strVal val="visible"/>
                                      </p:to>
                                    </p:set>
                                    <p:anim calcmode="lin" valueType="num">
                                      <p:cBhvr additive="base">
                                        <p:cTn id="14" dur="500" fill="hold"/>
                                        <p:tgtEl>
                                          <p:spTgt spid="4"/>
                                        </p:tgtEl>
                                        <p:attrNameLst>
                                          <p:attrName>ppt_x</p:attrName>
                                        </p:attrNameLst>
                                      </p:cBhvr>
                                      <p:tavLst>
                                        <p:tav tm="0">
                                          <p:val>
                                            <p:strVal val="#ppt_x"/>
                                          </p:val>
                                        </p:tav>
                                        <p:tav tm="100000">
                                          <p:val>
                                            <p:strVal val="#ppt_x"/>
                                          </p:val>
                                        </p:tav>
                                      </p:tavLst>
                                    </p:anim>
                                    <p:anim calcmode="lin" valueType="num">
                                      <p:cBhvr additive="base">
                                        <p:cTn id="15" dur="500" fill="hold"/>
                                        <p:tgtEl>
                                          <p:spTgt spid="4"/>
                                        </p:tgtEl>
                                        <p:attrNameLst>
                                          <p:attrName>ppt_y</p:attrName>
                                        </p:attrNameLst>
                                      </p:cBhvr>
                                      <p:tavLst>
                                        <p:tav tm="0">
                                          <p:val>
                                            <p:strVal val="1+#ppt_h/2"/>
                                          </p:val>
                                        </p:tav>
                                        <p:tav tm="100000">
                                          <p:val>
                                            <p:strVal val="#ppt_y"/>
                                          </p:val>
                                        </p:tav>
                                      </p:tavLst>
                                    </p:anim>
                                  </p:childTnLst>
                                </p:cTn>
                              </p:par>
                              <p:par>
                                <p:cTn id="16" presetID="2" presetClass="entr" presetSubtype="4" fill="hold" grpId="0" nodeType="withEffect">
                                  <p:stCondLst>
                                    <p:cond delay="0"/>
                                  </p:stCondLst>
                                  <p:childTnLst>
                                    <p:set>
                                      <p:cBhvr>
                                        <p:cTn id="17" dur="1" fill="hold">
                                          <p:stCondLst>
                                            <p:cond delay="0"/>
                                          </p:stCondLst>
                                        </p:cTn>
                                        <p:tgtEl>
                                          <p:spTgt spid="32"/>
                                        </p:tgtEl>
                                        <p:attrNameLst>
                                          <p:attrName>style.visibility</p:attrName>
                                        </p:attrNameLst>
                                      </p:cBhvr>
                                      <p:to>
                                        <p:strVal val="visible"/>
                                      </p:to>
                                    </p:set>
                                    <p:anim calcmode="lin" valueType="num">
                                      <p:cBhvr additive="base">
                                        <p:cTn id="18" dur="500" fill="hold"/>
                                        <p:tgtEl>
                                          <p:spTgt spid="32"/>
                                        </p:tgtEl>
                                        <p:attrNameLst>
                                          <p:attrName>ppt_x</p:attrName>
                                        </p:attrNameLst>
                                      </p:cBhvr>
                                      <p:tavLst>
                                        <p:tav tm="0">
                                          <p:val>
                                            <p:strVal val="#ppt_x"/>
                                          </p:val>
                                        </p:tav>
                                        <p:tav tm="100000">
                                          <p:val>
                                            <p:strVal val="#ppt_x"/>
                                          </p:val>
                                        </p:tav>
                                      </p:tavLst>
                                    </p:anim>
                                    <p:anim calcmode="lin" valueType="num">
                                      <p:cBhvr additive="base">
                                        <p:cTn id="19"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4"/>
                                        </p:tgtEl>
                                        <p:attrNameLst>
                                          <p:attrName>style.visibility</p:attrName>
                                        </p:attrNameLst>
                                      </p:cBhvr>
                                      <p:to>
                                        <p:strVal val="visible"/>
                                      </p:to>
                                    </p:set>
                                    <p:anim calcmode="lin" valueType="num">
                                      <p:cBhvr additive="base">
                                        <p:cTn id="24" dur="500" fill="hold"/>
                                        <p:tgtEl>
                                          <p:spTgt spid="14"/>
                                        </p:tgtEl>
                                        <p:attrNameLst>
                                          <p:attrName>ppt_x</p:attrName>
                                        </p:attrNameLst>
                                      </p:cBhvr>
                                      <p:tavLst>
                                        <p:tav tm="0">
                                          <p:val>
                                            <p:strVal val="#ppt_x"/>
                                          </p:val>
                                        </p:tav>
                                        <p:tav tm="100000">
                                          <p:val>
                                            <p:strVal val="#ppt_x"/>
                                          </p:val>
                                        </p:tav>
                                      </p:tavLst>
                                    </p:anim>
                                    <p:anim calcmode="lin" valueType="num">
                                      <p:cBhvr additive="base">
                                        <p:cTn id="25" dur="500" fill="hold"/>
                                        <p:tgtEl>
                                          <p:spTgt spid="14"/>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p:bldP spid="4" grpId="0" animBg="1"/>
      <p:bldP spid="5"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53E60C6D-4E85-4E14-BCDF-BF15C241F7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6151294" y="486184"/>
            <a:ext cx="5397237" cy="1325563"/>
          </a:xfrm>
        </p:spPr>
        <p:txBody>
          <a:bodyPr>
            <a:normAutofit/>
          </a:bodyPr>
          <a:lstStyle/>
          <a:p>
            <a:r>
              <a:rPr lang="en-US">
                <a:cs typeface="Angsana New" panose="02020603050405020304" pitchFamily="18" charset="-34"/>
              </a:rPr>
              <a:t>Which model should we choose?</a:t>
            </a:r>
            <a:endParaRPr lang="en-US" dirty="0"/>
          </a:p>
        </p:txBody>
      </p:sp>
      <p:sp>
        <p:nvSpPr>
          <p:cNvPr id="12" name="Freeform: Shape 11">
            <a:extLst>
              <a:ext uri="{FF2B5EF4-FFF2-40B4-BE49-F238E27FC236}">
                <a16:creationId xmlns:a16="http://schemas.microsoft.com/office/drawing/2014/main" id="{7D42D292-4C48-479B-9E59-E29CD9871C0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descr="mlconcepts_image5.png">
            <a:extLst>
              <a:ext uri="{FF2B5EF4-FFF2-40B4-BE49-F238E27FC236}">
                <a16:creationId xmlns:a16="http://schemas.microsoft.com/office/drawing/2014/main" id="{7CF502C2-4486-BE44-B0A3-DC73495DC61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5374" y="2770528"/>
            <a:ext cx="6104509" cy="1846614"/>
          </a:xfrm>
          <a:custGeom>
            <a:avLst/>
            <a:gdLst/>
            <a:ahLst/>
            <a:cxnLst/>
            <a:rect l="l" t="t" r="r" b="b"/>
            <a:pathLst>
              <a:path w="4438338" h="2323972">
                <a:moveTo>
                  <a:pt x="69905" y="0"/>
                </a:moveTo>
                <a:lnTo>
                  <a:pt x="4368433" y="0"/>
                </a:lnTo>
                <a:cubicBezTo>
                  <a:pt x="4407040" y="0"/>
                  <a:pt x="4438338" y="31298"/>
                  <a:pt x="4438338" y="69905"/>
                </a:cubicBezTo>
                <a:lnTo>
                  <a:pt x="4438338" y="2254067"/>
                </a:lnTo>
                <a:cubicBezTo>
                  <a:pt x="4438338" y="2292674"/>
                  <a:pt x="4407040" y="2323972"/>
                  <a:pt x="4368433" y="2323972"/>
                </a:cubicBezTo>
                <a:lnTo>
                  <a:pt x="69905" y="2323972"/>
                </a:lnTo>
                <a:cubicBezTo>
                  <a:pt x="31298" y="2323972"/>
                  <a:pt x="0" y="2292674"/>
                  <a:pt x="0" y="2254067"/>
                </a:cubicBezTo>
                <a:lnTo>
                  <a:pt x="0" y="69905"/>
                </a:lnTo>
                <a:cubicBezTo>
                  <a:pt x="0" y="31298"/>
                  <a:pt x="31298" y="0"/>
                  <a:pt x="69905" y="0"/>
                </a:cubicBezTo>
                <a:close/>
              </a:path>
            </a:pathLst>
          </a:custGeom>
        </p:spPr>
      </p:pic>
      <p:sp>
        <p:nvSpPr>
          <p:cNvPr id="3" name="Content Placeholder 2"/>
          <p:cNvSpPr>
            <a:spLocks noGrp="1"/>
          </p:cNvSpPr>
          <p:nvPr>
            <p:ph idx="1"/>
          </p:nvPr>
        </p:nvSpPr>
        <p:spPr>
          <a:xfrm>
            <a:off x="6151294" y="2159520"/>
            <a:ext cx="5397237" cy="4012680"/>
          </a:xfrm>
        </p:spPr>
        <p:txBody>
          <a:bodyPr>
            <a:normAutofit lnSpcReduction="10000"/>
          </a:bodyPr>
          <a:lstStyle/>
          <a:p>
            <a:r>
              <a:rPr lang="en-US" sz="2000" dirty="0"/>
              <a:t>One can make the model complicated enough so that the MSE is very small. </a:t>
            </a:r>
          </a:p>
          <a:p>
            <a:r>
              <a:rPr lang="en-US" sz="2000" dirty="0"/>
              <a:t>Overfitting: a scenario in data science where model is too closely or exactly to a particular set of data and may therefore fail to fit to additional data or predict future observations reliably. </a:t>
            </a:r>
          </a:p>
          <a:p>
            <a:r>
              <a:rPr lang="en-US" sz="2000" dirty="0"/>
              <a:t>Underfitting: another scenario in data science where a data model is unable to capture the relationship between the input and output variables accurately, generating a high error rate on both the training set and unseen data.</a:t>
            </a:r>
          </a:p>
          <a:p>
            <a:r>
              <a:rPr lang="en-US" sz="2000" dirty="0"/>
              <a:t>We want to avoid overfitting and underfitting and we want have a balanced model. </a:t>
            </a:r>
          </a:p>
        </p:txBody>
      </p:sp>
      <p:sp>
        <p:nvSpPr>
          <p:cNvPr id="14" name="Arc 13">
            <a:extLst>
              <a:ext uri="{FF2B5EF4-FFF2-40B4-BE49-F238E27FC236}">
                <a16:creationId xmlns:a16="http://schemas.microsoft.com/office/drawing/2014/main" id="{533DF362-939D-4EEE-8DC4-6B54607E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95198">
            <a:off x="1539683" y="162676"/>
            <a:ext cx="4083433" cy="4083433"/>
          </a:xfrm>
          <a:prstGeom prst="arc">
            <a:avLst>
              <a:gd name="adj1" fmla="val 17445962"/>
              <a:gd name="adj2" fmla="val 0"/>
            </a:avLst>
          </a:prstGeom>
          <a:ln w="127000" cap="rnd">
            <a:solidFill>
              <a:schemeClr val="accent4"/>
            </a:solidFill>
            <a:prstDash val="dash"/>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pic>
        <p:nvPicPr>
          <p:cNvPr id="6" name="Picture 5" descr="Shape&#10;&#10;Description automatically generated with medium confidence">
            <a:extLst>
              <a:ext uri="{FF2B5EF4-FFF2-40B4-BE49-F238E27FC236}">
                <a16:creationId xmlns:a16="http://schemas.microsoft.com/office/drawing/2014/main" id="{D1034235-6D15-6336-0993-973E44B0761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42268409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38" name="Rectangle 1032">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039" name="Arc 1034">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543161C1-D896-6ECB-D847-997E5B53AD98}"/>
              </a:ext>
            </a:extLst>
          </p:cNvPr>
          <p:cNvSpPr>
            <a:spLocks noGrp="1"/>
          </p:cNvSpPr>
          <p:nvPr>
            <p:ph type="title"/>
          </p:nvPr>
        </p:nvSpPr>
        <p:spPr>
          <a:xfrm>
            <a:off x="5894962" y="479493"/>
            <a:ext cx="5458838" cy="1325563"/>
          </a:xfrm>
        </p:spPr>
        <p:txBody>
          <a:bodyPr>
            <a:normAutofit/>
          </a:bodyPr>
          <a:lstStyle/>
          <a:p>
            <a:r>
              <a:rPr lang="en-US">
                <a:cs typeface="Angsana New" panose="02020603050405020304" pitchFamily="18" charset="-34"/>
              </a:rPr>
              <a:t>Cross validation</a:t>
            </a:r>
            <a:endParaRPr lang="en-US" dirty="0"/>
          </a:p>
        </p:txBody>
      </p:sp>
      <p:sp>
        <p:nvSpPr>
          <p:cNvPr id="1037" name="Freeform: Shape 1036">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0C354BEC-9FDA-EED1-315C-EFA85F38FBDC}"/>
              </a:ext>
            </a:extLst>
          </p:cNvPr>
          <p:cNvSpPr>
            <a:spLocks noGrp="1"/>
          </p:cNvSpPr>
          <p:nvPr>
            <p:ph idx="1"/>
          </p:nvPr>
        </p:nvSpPr>
        <p:spPr>
          <a:xfrm>
            <a:off x="5555204" y="1718260"/>
            <a:ext cx="5954309" cy="4394064"/>
          </a:xfrm>
        </p:spPr>
        <p:txBody>
          <a:bodyPr>
            <a:noAutofit/>
          </a:bodyPr>
          <a:lstStyle/>
          <a:p>
            <a:r>
              <a:rPr lang="en-US" sz="1600" dirty="0"/>
              <a:t>Cross-validation is a resampling procedure used to evaluate machine learning models on a limited data sample.</a:t>
            </a:r>
          </a:p>
          <a:p>
            <a:r>
              <a:rPr lang="en-US" sz="1600" dirty="0"/>
              <a:t>The procedure has a single parameter called </a:t>
            </a:r>
            <a:r>
              <a:rPr lang="en-US" sz="1600" b="1" dirty="0"/>
              <a:t>k</a:t>
            </a:r>
            <a:r>
              <a:rPr lang="en-US" sz="1600" dirty="0"/>
              <a:t> that refers to the number of groups that a given data sample is to be split into. As such, the procedure is often called k-fold cross-validation. When a specific value for k is chosen, it may be used in place of k in the reference to the model, such as k=10 becoming 10-fold cross-validation.</a:t>
            </a:r>
          </a:p>
          <a:p>
            <a:r>
              <a:rPr lang="en-US" sz="1600" dirty="0"/>
              <a:t>Cross-validation is primarily used in applied machine learning to estimate the performance of a machine learning model on unseen data. That is, to use a limited sample in order to estimate how the model is expected to perform in general when used to make predictions on data not used during the training of the model.</a:t>
            </a:r>
          </a:p>
          <a:p>
            <a:r>
              <a:rPr lang="en-US" sz="1600" dirty="0"/>
              <a:t>It is a popular method because it is simple to understand and because it generally results in a less biased or less optimistic estimate of the model performance than other methods, such as a simple train/test split.</a:t>
            </a:r>
          </a:p>
        </p:txBody>
      </p:sp>
      <p:sp>
        <p:nvSpPr>
          <p:cNvPr id="4" name="Slide Number Placeholder 3">
            <a:extLst>
              <a:ext uri="{FF2B5EF4-FFF2-40B4-BE49-F238E27FC236}">
                <a16:creationId xmlns:a16="http://schemas.microsoft.com/office/drawing/2014/main" id="{4C196A80-729C-31BA-E7BB-D340E758112D}"/>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smtClean="0"/>
              <a:pPr>
                <a:spcAft>
                  <a:spcPts val="600"/>
                </a:spcAft>
              </a:pPr>
              <a:t>39</a:t>
            </a:fld>
            <a:endParaRPr lang="en-US" dirty="0"/>
          </a:p>
        </p:txBody>
      </p:sp>
      <p:pic>
        <p:nvPicPr>
          <p:cNvPr id="8" name="Picture 7" descr="Shape&#10;&#10;Description automatically generated with medium confidence">
            <a:extLst>
              <a:ext uri="{FF2B5EF4-FFF2-40B4-BE49-F238E27FC236}">
                <a16:creationId xmlns:a16="http://schemas.microsoft.com/office/drawing/2014/main" id="{808462BD-6D99-D6F7-9369-3931FB5840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5" name="Picture 4" descr="undefined">
            <a:extLst>
              <a:ext uri="{FF2B5EF4-FFF2-40B4-BE49-F238E27FC236}">
                <a16:creationId xmlns:a16="http://schemas.microsoft.com/office/drawing/2014/main" id="{0DD8431C-9050-78CE-2DD4-A6674DDB1C0A}"/>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b="65993"/>
          <a:stretch/>
        </p:blipFill>
        <p:spPr bwMode="auto">
          <a:xfrm>
            <a:off x="71450" y="2096220"/>
            <a:ext cx="5412305" cy="906472"/>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descr="undefined">
            <a:extLst>
              <a:ext uri="{FF2B5EF4-FFF2-40B4-BE49-F238E27FC236}">
                <a16:creationId xmlns:a16="http://schemas.microsoft.com/office/drawing/2014/main" id="{B9997074-6288-4FDA-88DD-7C1047CA095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34304"/>
          <a:stretch/>
        </p:blipFill>
        <p:spPr bwMode="auto">
          <a:xfrm>
            <a:off x="71450" y="3179186"/>
            <a:ext cx="5412305" cy="1751160"/>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C248E9C8-2085-D3CF-5076-62D3B106390C}"/>
              </a:ext>
            </a:extLst>
          </p:cNvPr>
          <p:cNvSpPr txBox="1"/>
          <p:nvPr/>
        </p:nvSpPr>
        <p:spPr>
          <a:xfrm>
            <a:off x="500085" y="2347161"/>
            <a:ext cx="537327" cy="369332"/>
          </a:xfrm>
          <a:prstGeom prst="rect">
            <a:avLst/>
          </a:prstGeom>
          <a:noFill/>
        </p:spPr>
        <p:txBody>
          <a:bodyPr wrap="none" rtlCol="0">
            <a:spAutoFit/>
          </a:bodyPr>
          <a:lstStyle/>
          <a:p>
            <a:r>
              <a:rPr lang="en-US" dirty="0"/>
              <a:t>K=4</a:t>
            </a:r>
          </a:p>
        </p:txBody>
      </p:sp>
      <p:sp>
        <p:nvSpPr>
          <p:cNvPr id="10" name="Rectangle 9">
            <a:extLst>
              <a:ext uri="{FF2B5EF4-FFF2-40B4-BE49-F238E27FC236}">
                <a16:creationId xmlns:a16="http://schemas.microsoft.com/office/drawing/2014/main" id="{8620E424-64F0-D228-C2D6-5B0516F44019}"/>
              </a:ext>
            </a:extLst>
          </p:cNvPr>
          <p:cNvSpPr/>
          <p:nvPr/>
        </p:nvSpPr>
        <p:spPr>
          <a:xfrm>
            <a:off x="2376302" y="2672560"/>
            <a:ext cx="914400" cy="24095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5AC5B3-2D80-0717-D539-9C379673FB3A}"/>
              </a:ext>
            </a:extLst>
          </p:cNvPr>
          <p:cNvSpPr/>
          <p:nvPr/>
        </p:nvSpPr>
        <p:spPr>
          <a:xfrm>
            <a:off x="3317001" y="2666792"/>
            <a:ext cx="914400" cy="24095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F622B3CF-CF9F-847A-2EC7-828364D5421F}"/>
              </a:ext>
            </a:extLst>
          </p:cNvPr>
          <p:cNvSpPr/>
          <p:nvPr/>
        </p:nvSpPr>
        <p:spPr>
          <a:xfrm>
            <a:off x="4245343" y="2666791"/>
            <a:ext cx="914400" cy="240957"/>
          </a:xfrm>
          <a:prstGeom prst="rect">
            <a:avLst/>
          </a:prstGeom>
          <a:noFill/>
          <a:ln w="1905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4" name="Group 23">
            <a:extLst>
              <a:ext uri="{FF2B5EF4-FFF2-40B4-BE49-F238E27FC236}">
                <a16:creationId xmlns:a16="http://schemas.microsoft.com/office/drawing/2014/main" id="{85E7A0BC-48FB-9AB5-F0E5-58CE30E991FF}"/>
              </a:ext>
            </a:extLst>
          </p:cNvPr>
          <p:cNvGrpSpPr/>
          <p:nvPr/>
        </p:nvGrpSpPr>
        <p:grpSpPr>
          <a:xfrm>
            <a:off x="957499" y="1237019"/>
            <a:ext cx="5081640" cy="5642765"/>
            <a:chOff x="957499" y="1237019"/>
            <a:chExt cx="5081640" cy="5642765"/>
          </a:xfrm>
        </p:grpSpPr>
        <mc:AlternateContent xmlns:mc="http://schemas.openxmlformats.org/markup-compatibility/2006" xmlns:a14="http://schemas.microsoft.com/office/drawing/2010/main">
          <mc:Choice Requires="a14">
            <p:sp>
              <p:nvSpPr>
                <p:cNvPr id="13" name="TextBox 12">
                  <a:extLst>
                    <a:ext uri="{FF2B5EF4-FFF2-40B4-BE49-F238E27FC236}">
                      <a16:creationId xmlns:a16="http://schemas.microsoft.com/office/drawing/2014/main" id="{4F39E0F5-E356-DC79-3424-91840A89A1B6}"/>
                    </a:ext>
                  </a:extLst>
                </p:cNvPr>
                <p:cNvSpPr txBox="1"/>
                <p:nvPr/>
              </p:nvSpPr>
              <p:spPr>
                <a:xfrm>
                  <a:off x="957499" y="1237019"/>
                  <a:ext cx="1884427" cy="590546"/>
                </a:xfrm>
                <a:prstGeom prst="rect">
                  <a:avLst/>
                </a:prstGeom>
                <a:noFill/>
              </p:spPr>
              <p:txBody>
                <a:bodyPr wrap="none" rtlCol="0">
                  <a:spAutoFit/>
                </a:bodyPr>
                <a:lstStyle/>
                <a:p>
                  <a:r>
                    <a:rPr lang="en-US" sz="1600" dirty="0"/>
                    <a:t>Test data</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13" name="TextBox 12">
                  <a:extLst>
                    <a:ext uri="{FF2B5EF4-FFF2-40B4-BE49-F238E27FC236}">
                      <a16:creationId xmlns:a16="http://schemas.microsoft.com/office/drawing/2014/main" id="{4F39E0F5-E356-DC79-3424-91840A89A1B6}"/>
                    </a:ext>
                  </a:extLst>
                </p:cNvPr>
                <p:cNvSpPr txBox="1">
                  <a:spLocks noRot="1" noChangeAspect="1" noMove="1" noResize="1" noEditPoints="1" noAdjustHandles="1" noChangeArrowheads="1" noChangeShapeType="1" noTextEdit="1"/>
                </p:cNvSpPr>
                <p:nvPr/>
              </p:nvSpPr>
              <p:spPr>
                <a:xfrm>
                  <a:off x="957499" y="1237019"/>
                  <a:ext cx="1884427" cy="590546"/>
                </a:xfrm>
                <a:prstGeom prst="rect">
                  <a:avLst/>
                </a:prstGeom>
                <a:blipFill>
                  <a:blip r:embed="rId5"/>
                  <a:stretch>
                    <a:fillRect l="-1618" t="-20619" b="-96907"/>
                  </a:stretch>
                </a:blipFill>
              </p:spPr>
              <p:txBody>
                <a:bodyPr/>
                <a:lstStyle/>
                <a:p>
                  <a:r>
                    <a:rPr lang="en-US">
                      <a:noFill/>
                    </a:rPr>
                    <a:t> </a:t>
                  </a:r>
                </a:p>
              </p:txBody>
            </p:sp>
          </mc:Fallback>
        </mc:AlternateContent>
        <p:cxnSp>
          <p:nvCxnSpPr>
            <p:cNvPr id="15" name="Straight Arrow Connector 14">
              <a:extLst>
                <a:ext uri="{FF2B5EF4-FFF2-40B4-BE49-F238E27FC236}">
                  <a16:creationId xmlns:a16="http://schemas.microsoft.com/office/drawing/2014/main" id="{5D035404-2133-A8F0-62FE-71D8EBC71E28}"/>
                </a:ext>
              </a:extLst>
            </p:cNvPr>
            <p:cNvCxnSpPr>
              <a:stCxn id="13" idx="2"/>
            </p:cNvCxnSpPr>
            <p:nvPr/>
          </p:nvCxnSpPr>
          <p:spPr>
            <a:xfrm>
              <a:off x="1899713" y="1827565"/>
              <a:ext cx="30257" cy="415908"/>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16" name="TextBox 15">
                  <a:extLst>
                    <a:ext uri="{FF2B5EF4-FFF2-40B4-BE49-F238E27FC236}">
                      <a16:creationId xmlns:a16="http://schemas.microsoft.com/office/drawing/2014/main" id="{42C5906B-2AF9-446E-54BD-401523BCF1B5}"/>
                    </a:ext>
                  </a:extLst>
                </p:cNvPr>
                <p:cNvSpPr txBox="1"/>
                <p:nvPr/>
              </p:nvSpPr>
              <p:spPr>
                <a:xfrm>
                  <a:off x="1679526" y="5044038"/>
                  <a:ext cx="1884427" cy="590546"/>
                </a:xfrm>
                <a:prstGeom prst="rect">
                  <a:avLst/>
                </a:prstGeom>
                <a:noFill/>
              </p:spPr>
              <p:txBody>
                <a:bodyPr wrap="none" rtlCol="0">
                  <a:spAutoFit/>
                </a:bodyPr>
                <a:lstStyle/>
                <a:p>
                  <a:r>
                    <a:rPr lang="en-US" sz="1600" dirty="0"/>
                    <a:t>Test data</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16" name="TextBox 15">
                  <a:extLst>
                    <a:ext uri="{FF2B5EF4-FFF2-40B4-BE49-F238E27FC236}">
                      <a16:creationId xmlns:a16="http://schemas.microsoft.com/office/drawing/2014/main" id="{42C5906B-2AF9-446E-54BD-401523BCF1B5}"/>
                    </a:ext>
                  </a:extLst>
                </p:cNvPr>
                <p:cNvSpPr txBox="1">
                  <a:spLocks noRot="1" noChangeAspect="1" noMove="1" noResize="1" noEditPoints="1" noAdjustHandles="1" noChangeArrowheads="1" noChangeShapeType="1" noTextEdit="1"/>
                </p:cNvSpPr>
                <p:nvPr/>
              </p:nvSpPr>
              <p:spPr>
                <a:xfrm>
                  <a:off x="1679526" y="5044038"/>
                  <a:ext cx="1884427" cy="590546"/>
                </a:xfrm>
                <a:prstGeom prst="rect">
                  <a:avLst/>
                </a:prstGeom>
                <a:blipFill>
                  <a:blip r:embed="rId6"/>
                  <a:stretch>
                    <a:fillRect l="-1942" t="-20619" b="-96907"/>
                  </a:stretch>
                </a:blipFill>
              </p:spPr>
              <p:txBody>
                <a:bodyPr/>
                <a:lstStyle/>
                <a:p>
                  <a:r>
                    <a:rPr lang="en-US">
                      <a:noFill/>
                    </a:rPr>
                    <a:t> </a:t>
                  </a:r>
                </a:p>
              </p:txBody>
            </p:sp>
          </mc:Fallback>
        </mc:AlternateContent>
        <p:cxnSp>
          <p:nvCxnSpPr>
            <p:cNvPr id="17" name="Straight Arrow Connector 16">
              <a:extLst>
                <a:ext uri="{FF2B5EF4-FFF2-40B4-BE49-F238E27FC236}">
                  <a16:creationId xmlns:a16="http://schemas.microsoft.com/office/drawing/2014/main" id="{0122DE8E-999F-6C6E-2080-E1493A33BF99}"/>
                </a:ext>
              </a:extLst>
            </p:cNvPr>
            <p:cNvCxnSpPr>
              <a:cxnSpLocks/>
            </p:cNvCxnSpPr>
            <p:nvPr/>
          </p:nvCxnSpPr>
          <p:spPr>
            <a:xfrm flipV="1">
              <a:off x="2684424" y="3463292"/>
              <a:ext cx="0" cy="164592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5CAB2F32-B623-846C-3BF1-5B4A893F58DC}"/>
                    </a:ext>
                  </a:extLst>
                </p:cNvPr>
                <p:cNvSpPr txBox="1"/>
                <p:nvPr/>
              </p:nvSpPr>
              <p:spPr>
                <a:xfrm>
                  <a:off x="2768680" y="5711452"/>
                  <a:ext cx="1933863" cy="590546"/>
                </a:xfrm>
                <a:prstGeom prst="rect">
                  <a:avLst/>
                </a:prstGeom>
                <a:noFill/>
              </p:spPr>
              <p:txBody>
                <a:bodyPr wrap="none" rtlCol="0">
                  <a:spAutoFit/>
                </a:bodyPr>
                <a:lstStyle/>
                <a:p>
                  <a:r>
                    <a:rPr lang="en-US" sz="1600" dirty="0"/>
                    <a:t>Test data</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20" name="TextBox 19">
                  <a:extLst>
                    <a:ext uri="{FF2B5EF4-FFF2-40B4-BE49-F238E27FC236}">
                      <a16:creationId xmlns:a16="http://schemas.microsoft.com/office/drawing/2014/main" id="{5CAB2F32-B623-846C-3BF1-5B4A893F58DC}"/>
                    </a:ext>
                  </a:extLst>
                </p:cNvPr>
                <p:cNvSpPr txBox="1">
                  <a:spLocks noRot="1" noChangeAspect="1" noMove="1" noResize="1" noEditPoints="1" noAdjustHandles="1" noChangeArrowheads="1" noChangeShapeType="1" noTextEdit="1"/>
                </p:cNvSpPr>
                <p:nvPr/>
              </p:nvSpPr>
              <p:spPr>
                <a:xfrm>
                  <a:off x="2768680" y="5711452"/>
                  <a:ext cx="1933863" cy="590546"/>
                </a:xfrm>
                <a:prstGeom prst="rect">
                  <a:avLst/>
                </a:prstGeom>
                <a:blipFill>
                  <a:blip r:embed="rId7"/>
                  <a:stretch>
                    <a:fillRect l="-1577" t="-20619" b="-96907"/>
                  </a:stretch>
                </a:blipFill>
              </p:spPr>
              <p:txBody>
                <a:bodyPr/>
                <a:lstStyle/>
                <a:p>
                  <a:r>
                    <a:rPr lang="en-US">
                      <a:noFill/>
                    </a:rPr>
                    <a:t> </a:t>
                  </a:r>
                </a:p>
              </p:txBody>
            </p:sp>
          </mc:Fallback>
        </mc:AlternateContent>
        <p:cxnSp>
          <p:nvCxnSpPr>
            <p:cNvPr id="21" name="Straight Arrow Connector 20">
              <a:extLst>
                <a:ext uri="{FF2B5EF4-FFF2-40B4-BE49-F238E27FC236}">
                  <a16:creationId xmlns:a16="http://schemas.microsoft.com/office/drawing/2014/main" id="{ABB6A2C6-6306-A3EC-22AE-4EDBFF34416F}"/>
                </a:ext>
              </a:extLst>
            </p:cNvPr>
            <p:cNvCxnSpPr>
              <a:cxnSpLocks/>
            </p:cNvCxnSpPr>
            <p:nvPr/>
          </p:nvCxnSpPr>
          <p:spPr>
            <a:xfrm flipV="1">
              <a:off x="3774201" y="3825757"/>
              <a:ext cx="0" cy="192024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mc:AlternateContent xmlns:mc="http://schemas.openxmlformats.org/markup-compatibility/2006" xmlns:a14="http://schemas.microsoft.com/office/drawing/2010/main">
          <mc:Choice Requires="a14">
            <p:sp>
              <p:nvSpPr>
                <p:cNvPr id="22" name="TextBox 21">
                  <a:extLst>
                    <a:ext uri="{FF2B5EF4-FFF2-40B4-BE49-F238E27FC236}">
                      <a16:creationId xmlns:a16="http://schemas.microsoft.com/office/drawing/2014/main" id="{29C23E55-F720-CBC1-1F4F-74943877FFD4}"/>
                    </a:ext>
                  </a:extLst>
                </p:cNvPr>
                <p:cNvSpPr txBox="1"/>
                <p:nvPr/>
              </p:nvSpPr>
              <p:spPr>
                <a:xfrm>
                  <a:off x="4154712" y="6289238"/>
                  <a:ext cx="1884427" cy="590546"/>
                </a:xfrm>
                <a:prstGeom prst="rect">
                  <a:avLst/>
                </a:prstGeom>
                <a:noFill/>
              </p:spPr>
              <p:txBody>
                <a:bodyPr wrap="none" rtlCol="0">
                  <a:spAutoFit/>
                </a:bodyPr>
                <a:lstStyle/>
                <a:p>
                  <a:r>
                    <a:rPr lang="en-US" sz="1600" dirty="0"/>
                    <a:t>Test data</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22" name="TextBox 21">
                  <a:extLst>
                    <a:ext uri="{FF2B5EF4-FFF2-40B4-BE49-F238E27FC236}">
                      <a16:creationId xmlns:a16="http://schemas.microsoft.com/office/drawing/2014/main" id="{29C23E55-F720-CBC1-1F4F-74943877FFD4}"/>
                    </a:ext>
                  </a:extLst>
                </p:cNvPr>
                <p:cNvSpPr txBox="1">
                  <a:spLocks noRot="1" noChangeAspect="1" noMove="1" noResize="1" noEditPoints="1" noAdjustHandles="1" noChangeArrowheads="1" noChangeShapeType="1" noTextEdit="1"/>
                </p:cNvSpPr>
                <p:nvPr/>
              </p:nvSpPr>
              <p:spPr>
                <a:xfrm>
                  <a:off x="4154712" y="6289238"/>
                  <a:ext cx="1884427" cy="590546"/>
                </a:xfrm>
                <a:prstGeom prst="rect">
                  <a:avLst/>
                </a:prstGeom>
                <a:blipFill>
                  <a:blip r:embed="rId8"/>
                  <a:stretch>
                    <a:fillRect l="-1942" t="-20619" b="-96907"/>
                  </a:stretch>
                </a:blipFill>
              </p:spPr>
              <p:txBody>
                <a:bodyPr/>
                <a:lstStyle/>
                <a:p>
                  <a:r>
                    <a:rPr lang="en-US">
                      <a:noFill/>
                    </a:rPr>
                    <a:t> </a:t>
                  </a:r>
                </a:p>
              </p:txBody>
            </p:sp>
          </mc:Fallback>
        </mc:AlternateContent>
        <p:cxnSp>
          <p:nvCxnSpPr>
            <p:cNvPr id="23" name="Straight Arrow Connector 22">
              <a:extLst>
                <a:ext uri="{FF2B5EF4-FFF2-40B4-BE49-F238E27FC236}">
                  <a16:creationId xmlns:a16="http://schemas.microsoft.com/office/drawing/2014/main" id="{85084BD2-F8C1-6477-9E42-CFAF13143BC0}"/>
                </a:ext>
              </a:extLst>
            </p:cNvPr>
            <p:cNvCxnSpPr>
              <a:cxnSpLocks/>
            </p:cNvCxnSpPr>
            <p:nvPr/>
          </p:nvCxnSpPr>
          <p:spPr>
            <a:xfrm flipV="1">
              <a:off x="4838512" y="4510219"/>
              <a:ext cx="0" cy="182880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grpSp>
    </p:spTree>
    <p:extLst>
      <p:ext uri="{BB962C8B-B14F-4D97-AF65-F5344CB8AC3E}">
        <p14:creationId xmlns:p14="http://schemas.microsoft.com/office/powerpoint/2010/main" val="35321319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16" presetClass="exit" presetSubtype="21" fill="hold" grpId="0" nodeType="clickEffect">
                                  <p:stCondLst>
                                    <p:cond delay="0"/>
                                  </p:stCondLst>
                                  <p:childTnLst>
                                    <p:animEffect transition="out" filter="barn(inVertical)">
                                      <p:cBhvr>
                                        <p:cTn id="12" dur="500"/>
                                        <p:tgtEl>
                                          <p:spTgt spid="10"/>
                                        </p:tgtEl>
                                      </p:cBhvr>
                                    </p:animEffect>
                                    <p:set>
                                      <p:cBhvr>
                                        <p:cTn id="13" dur="1" fill="hold">
                                          <p:stCondLst>
                                            <p:cond delay="499"/>
                                          </p:stCondLst>
                                        </p:cTn>
                                        <p:tgtEl>
                                          <p:spTgt spid="10"/>
                                        </p:tgtEl>
                                        <p:attrNameLst>
                                          <p:attrName>style.visibility</p:attrName>
                                        </p:attrNameLst>
                                      </p:cBhvr>
                                      <p:to>
                                        <p:strVal val="hidden"/>
                                      </p:to>
                                    </p:set>
                                  </p:childTnLst>
                                </p:cTn>
                              </p:par>
                              <p:par>
                                <p:cTn id="14" presetID="16" presetClass="exit" presetSubtype="21" fill="hold" grpId="0" nodeType="withEffect">
                                  <p:stCondLst>
                                    <p:cond delay="0"/>
                                  </p:stCondLst>
                                  <p:childTnLst>
                                    <p:animEffect transition="out" filter="barn(inVertical)">
                                      <p:cBhvr>
                                        <p:cTn id="15" dur="500"/>
                                        <p:tgtEl>
                                          <p:spTgt spid="11"/>
                                        </p:tgtEl>
                                      </p:cBhvr>
                                    </p:animEffect>
                                    <p:set>
                                      <p:cBhvr>
                                        <p:cTn id="16" dur="1" fill="hold">
                                          <p:stCondLst>
                                            <p:cond delay="499"/>
                                          </p:stCondLst>
                                        </p:cTn>
                                        <p:tgtEl>
                                          <p:spTgt spid="11"/>
                                        </p:tgtEl>
                                        <p:attrNameLst>
                                          <p:attrName>style.visibility</p:attrName>
                                        </p:attrNameLst>
                                      </p:cBhvr>
                                      <p:to>
                                        <p:strVal val="hidden"/>
                                      </p:to>
                                    </p:set>
                                  </p:childTnLst>
                                </p:cTn>
                              </p:par>
                              <p:par>
                                <p:cTn id="17" presetID="16" presetClass="exit" presetSubtype="21" fill="hold" grpId="0" nodeType="withEffect">
                                  <p:stCondLst>
                                    <p:cond delay="0"/>
                                  </p:stCondLst>
                                  <p:childTnLst>
                                    <p:animEffect transition="out" filter="barn(inVertical)">
                                      <p:cBhvr>
                                        <p:cTn id="18" dur="500"/>
                                        <p:tgtEl>
                                          <p:spTgt spid="12"/>
                                        </p:tgtEl>
                                      </p:cBhvr>
                                    </p:animEffect>
                                    <p:set>
                                      <p:cBhvr>
                                        <p:cTn id="19" dur="1" fill="hold">
                                          <p:stCondLst>
                                            <p:cond delay="499"/>
                                          </p:stCondLst>
                                        </p:cTn>
                                        <p:tgtEl>
                                          <p:spTgt spid="12"/>
                                        </p:tgtEl>
                                        <p:attrNameLst>
                                          <p:attrName>style.visibility</p:attrName>
                                        </p:attrNameLst>
                                      </p:cBhvr>
                                      <p:to>
                                        <p:strVal val="hidden"/>
                                      </p:to>
                                    </p:set>
                                  </p:childTnLst>
                                </p:cTn>
                              </p:par>
                            </p:childTnLst>
                          </p:cTn>
                        </p:par>
                      </p:childTnLst>
                    </p:cTn>
                  </p:par>
                  <p:par>
                    <p:cTn id="20" fill="hold">
                      <p:stCondLst>
                        <p:cond delay="indefinite"/>
                      </p:stCondLst>
                      <p:childTnLst>
                        <p:par>
                          <p:cTn id="21" fill="hold">
                            <p:stCondLst>
                              <p:cond delay="0"/>
                            </p:stCondLst>
                            <p:childTnLst>
                              <p:par>
                                <p:cTn id="22" presetID="42" presetClass="entr" presetSubtype="0" fill="hold" nodeType="clickEffect">
                                  <p:stCondLst>
                                    <p:cond delay="0"/>
                                  </p:stCondLst>
                                  <p:childTnLst>
                                    <p:set>
                                      <p:cBhvr>
                                        <p:cTn id="23" dur="1" fill="hold">
                                          <p:stCondLst>
                                            <p:cond delay="0"/>
                                          </p:stCondLst>
                                        </p:cTn>
                                        <p:tgtEl>
                                          <p:spTgt spid="24"/>
                                        </p:tgtEl>
                                        <p:attrNameLst>
                                          <p:attrName>style.visibility</p:attrName>
                                        </p:attrNameLst>
                                      </p:cBhvr>
                                      <p:to>
                                        <p:strVal val="visible"/>
                                      </p:to>
                                    </p:set>
                                    <p:animEffect transition="in" filter="fade">
                                      <p:cBhvr>
                                        <p:cTn id="24" dur="1000"/>
                                        <p:tgtEl>
                                          <p:spTgt spid="24"/>
                                        </p:tgtEl>
                                      </p:cBhvr>
                                    </p:animEffect>
                                    <p:anim calcmode="lin" valueType="num">
                                      <p:cBhvr>
                                        <p:cTn id="25" dur="1000" fill="hold"/>
                                        <p:tgtEl>
                                          <p:spTgt spid="24"/>
                                        </p:tgtEl>
                                        <p:attrNameLst>
                                          <p:attrName>ppt_x</p:attrName>
                                        </p:attrNameLst>
                                      </p:cBhvr>
                                      <p:tavLst>
                                        <p:tav tm="0">
                                          <p:val>
                                            <p:strVal val="#ppt_x"/>
                                          </p:val>
                                        </p:tav>
                                        <p:tav tm="100000">
                                          <p:val>
                                            <p:strVal val="#ppt_x"/>
                                          </p:val>
                                        </p:tav>
                                      </p:tavLst>
                                    </p:anim>
                                    <p:anim calcmode="lin" valueType="num">
                                      <p:cBhvr>
                                        <p:cTn id="26" dur="1000" fill="hold"/>
                                        <p:tgtEl>
                                          <p:spTgt spid="24"/>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3308012-BD23-6529-DE28-08B7234FFDFA}"/>
              </a:ext>
            </a:extLst>
          </p:cNvPr>
          <p:cNvSpPr>
            <a:spLocks noGrp="1"/>
          </p:cNvSpPr>
          <p:nvPr>
            <p:ph type="title"/>
          </p:nvPr>
        </p:nvSpPr>
        <p:spPr/>
        <p:txBody>
          <a:bodyPr/>
          <a:lstStyle/>
          <a:p>
            <a:r>
              <a:rPr lang="en-US" dirty="0"/>
              <a:t>Statistical Modelling with Data</a:t>
            </a:r>
          </a:p>
        </p:txBody>
      </p:sp>
      <p:sp>
        <p:nvSpPr>
          <p:cNvPr id="3" name="Content Placeholder 2">
            <a:extLst>
              <a:ext uri="{FF2B5EF4-FFF2-40B4-BE49-F238E27FC236}">
                <a16:creationId xmlns:a16="http://schemas.microsoft.com/office/drawing/2014/main" id="{50B6C872-5DAD-9348-072C-8631A2E7C74E}"/>
              </a:ext>
            </a:extLst>
          </p:cNvPr>
          <p:cNvSpPr>
            <a:spLocks noGrp="1"/>
          </p:cNvSpPr>
          <p:nvPr>
            <p:ph idx="1"/>
          </p:nvPr>
        </p:nvSpPr>
        <p:spPr>
          <a:xfrm>
            <a:off x="838200" y="1825625"/>
            <a:ext cx="10515600" cy="4144251"/>
          </a:xfrm>
        </p:spPr>
        <p:txBody>
          <a:bodyPr>
            <a:normAutofit/>
          </a:bodyPr>
          <a:lstStyle/>
          <a:p>
            <a:pPr marL="0" marR="0" lvl="0" indent="0">
              <a:lnSpc>
                <a:spcPct val="107000"/>
              </a:lnSpc>
              <a:spcBef>
                <a:spcPts val="0"/>
              </a:spcBef>
              <a:spcAft>
                <a:spcPts val="0"/>
              </a:spcAft>
              <a:buClr>
                <a:srgbClr val="000000"/>
              </a:buClr>
              <a:buNone/>
            </a:pPr>
            <a:r>
              <a:rPr lang="en-CA" sz="1800" b="1" dirty="0">
                <a:effectLst/>
                <a:ea typeface="Noto Sans Symbols"/>
                <a:cs typeface="Noto Sans Symbols"/>
              </a:rPr>
              <a:t>Learning Outcomes: At the end of the course, participants will be able to</a:t>
            </a:r>
            <a:endParaRPr lang="en-US" sz="1800" dirty="0">
              <a:effectLst/>
              <a:ea typeface="Noto Sans Symbols"/>
              <a:cs typeface="Noto Sans Symbols"/>
            </a:endParaRPr>
          </a:p>
          <a:p>
            <a:pPr marL="800100" lvl="1" indent="-342900">
              <a:lnSpc>
                <a:spcPct val="107000"/>
              </a:lnSpc>
              <a:spcBef>
                <a:spcPts val="0"/>
              </a:spcBef>
              <a:buFont typeface="+mj-lt"/>
              <a:buAutoNum type="arabicPeriod"/>
            </a:pPr>
            <a:r>
              <a:rPr lang="en-CA" sz="1800" dirty="0">
                <a:ea typeface="SimSun" panose="02010600030101010101" pitchFamily="2" charset="-122"/>
              </a:rPr>
              <a:t>Model the multiple linear relationships between a response variable (Y) and all explanatory variables (both categorical and numerical variables) with interaction terms.  Interpret model parameter estimates, construct confidence intervals for regression coefficients, evaluate model fits, and visualize correlations between a response variable (Y) and all explanatory variables (X) by graphs (scatter plot, residual plot) to assess model validity.</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Predict the response variable at a certain level of the explanatory variables once the fit model exists.</a:t>
            </a:r>
            <a:endParaRPr lang="en-US" sz="1800" dirty="0">
              <a:ea typeface="SimSun" panose="02010600030101010101" pitchFamily="2" charset="-122"/>
            </a:endParaRPr>
          </a:p>
          <a:p>
            <a:pPr marL="800100" lvl="1" indent="-342900">
              <a:lnSpc>
                <a:spcPct val="107000"/>
              </a:lnSpc>
              <a:spcBef>
                <a:spcPts val="0"/>
              </a:spcBef>
              <a:buFont typeface="+mj-lt"/>
              <a:buAutoNum type="arabicPeriod"/>
            </a:pPr>
            <a:r>
              <a:rPr lang="en-CA" sz="1800" dirty="0">
                <a:ea typeface="SimSun" panose="02010600030101010101" pitchFamily="2" charset="-122"/>
              </a:rPr>
              <a:t>Implement R-software and analyze statistical results for biomedical and other data.</a:t>
            </a:r>
            <a:endParaRPr lang="en-US" sz="1800" dirty="0">
              <a:ea typeface="SimSun" panose="02010600030101010101" pitchFamily="2" charset="-122"/>
            </a:endParaRPr>
          </a:p>
          <a:p>
            <a:r>
              <a:rPr lang="en-US" sz="1800" b="1" dirty="0"/>
              <a:t>Evaluations</a:t>
            </a:r>
          </a:p>
          <a:p>
            <a:pPr marL="800100" lvl="1" indent="-342900">
              <a:buFont typeface="+mj-lt"/>
              <a:buAutoNum type="arabicPeriod"/>
            </a:pPr>
            <a:r>
              <a:rPr lang="en-CA" sz="1800" dirty="0">
                <a:ea typeface="SimSun" panose="02010600030101010101" pitchFamily="2" charset="-122"/>
              </a:rPr>
              <a:t>Assignments will be posted on Slack (our communication tool with students). </a:t>
            </a:r>
            <a:endParaRPr lang="en-US" sz="1800" dirty="0">
              <a:ea typeface="SimSun" panose="02010600030101010101" pitchFamily="2" charset="-122"/>
            </a:endParaRPr>
          </a:p>
          <a:p>
            <a:pPr marL="800100" lvl="1" indent="-342900">
              <a:buFont typeface="+mj-lt"/>
              <a:buAutoNum type="arabicPeriod"/>
            </a:pPr>
            <a:r>
              <a:rPr lang="en-CA" sz="1800" dirty="0">
                <a:ea typeface="SimSun" panose="02010600030101010101" pitchFamily="2" charset="-122"/>
              </a:rPr>
              <a:t>Students must attend 70% (6/9) of the sessions in order to receive the certificate and are encouraged to work on the assignments progressively throughout the course as the relevant material is covered.</a:t>
            </a:r>
            <a:endParaRPr lang="en-US" sz="1800" dirty="0">
              <a:ea typeface="SimSun" panose="02010600030101010101" pitchFamily="2" charset="-122"/>
            </a:endParaRPr>
          </a:p>
        </p:txBody>
      </p:sp>
      <p:pic>
        <p:nvPicPr>
          <p:cNvPr id="4" name="Picture 3" descr="Shape&#10;&#10;Description automatically generated with medium confidence">
            <a:extLst>
              <a:ext uri="{FF2B5EF4-FFF2-40B4-BE49-F238E27FC236}">
                <a16:creationId xmlns:a16="http://schemas.microsoft.com/office/drawing/2014/main" id="{E152DECB-3FF3-DC55-6302-FBC03BA172C2}"/>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5" name="Slide Number Placeholder 4">
            <a:extLst>
              <a:ext uri="{FF2B5EF4-FFF2-40B4-BE49-F238E27FC236}">
                <a16:creationId xmlns:a16="http://schemas.microsoft.com/office/drawing/2014/main" id="{F23C31BB-31C2-7C9C-208F-603CDBC948F4}"/>
              </a:ext>
            </a:extLst>
          </p:cNvPr>
          <p:cNvSpPr>
            <a:spLocks noGrp="1"/>
          </p:cNvSpPr>
          <p:nvPr>
            <p:ph type="sldNum" sz="quarter" idx="12"/>
          </p:nvPr>
        </p:nvSpPr>
        <p:spPr/>
        <p:txBody>
          <a:bodyPr/>
          <a:lstStyle/>
          <a:p>
            <a:fld id="{998FC6E2-3800-4EB0-A18D-3856D6660061}" type="slidenum">
              <a:rPr lang="en-US" smtClean="0"/>
              <a:t>4</a:t>
            </a:fld>
            <a:endParaRPr lang="en-US"/>
          </a:p>
        </p:txBody>
      </p:sp>
    </p:spTree>
    <p:extLst>
      <p:ext uri="{BB962C8B-B14F-4D97-AF65-F5344CB8AC3E}">
        <p14:creationId xmlns:p14="http://schemas.microsoft.com/office/powerpoint/2010/main" val="49026278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02EBB-1152-9580-1364-9528C0CB54D5}"/>
              </a:ext>
            </a:extLst>
          </p:cNvPr>
          <p:cNvSpPr>
            <a:spLocks noGrp="1"/>
          </p:cNvSpPr>
          <p:nvPr>
            <p:ph type="title"/>
          </p:nvPr>
        </p:nvSpPr>
        <p:spPr/>
        <p:txBody>
          <a:bodyPr/>
          <a:lstStyle/>
          <a:p>
            <a:r>
              <a:rPr lang="en-US" dirty="0">
                <a:solidFill>
                  <a:srgbClr val="4F81BD"/>
                </a:solidFill>
                <a:cs typeface="Angsana New" panose="02020603050405020304" pitchFamily="18" charset="-34"/>
              </a:rPr>
              <a:t>Which model should we choose?</a:t>
            </a:r>
            <a:endParaRPr lang="en-US" dirty="0"/>
          </a:p>
        </p:txBody>
      </p:sp>
      <p:sp>
        <p:nvSpPr>
          <p:cNvPr id="4" name="Slide Number Placeholder 3">
            <a:extLst>
              <a:ext uri="{FF2B5EF4-FFF2-40B4-BE49-F238E27FC236}">
                <a16:creationId xmlns:a16="http://schemas.microsoft.com/office/drawing/2014/main" id="{23905F57-E22C-2042-7311-0031AFA2BA6B}"/>
              </a:ext>
            </a:extLst>
          </p:cNvPr>
          <p:cNvSpPr>
            <a:spLocks noGrp="1"/>
          </p:cNvSpPr>
          <p:nvPr>
            <p:ph type="sldNum" sz="quarter" idx="12"/>
          </p:nvPr>
        </p:nvSpPr>
        <p:spPr/>
        <p:txBody>
          <a:bodyPr/>
          <a:lstStyle/>
          <a:p>
            <a:fld id="{998FC6E2-3800-4EB0-A18D-3856D6660061}" type="slidenum">
              <a:rPr lang="en-US" smtClean="0"/>
              <a:t>40</a:t>
            </a:fld>
            <a:endParaRPr lang="en-US"/>
          </a:p>
        </p:txBody>
      </p:sp>
      <p:pic>
        <p:nvPicPr>
          <p:cNvPr id="3" name="Picture 2" descr="Shape&#10;&#10;Description automatically generated with medium confidence">
            <a:extLst>
              <a:ext uri="{FF2B5EF4-FFF2-40B4-BE49-F238E27FC236}">
                <a16:creationId xmlns:a16="http://schemas.microsoft.com/office/drawing/2014/main" id="{EA766348-1A8B-6817-9865-B5EA6624C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15" name="Picture 2" descr="Linear Regression Explained with Python Examples - Data Analytics">
            <a:extLst>
              <a:ext uri="{FF2B5EF4-FFF2-40B4-BE49-F238E27FC236}">
                <a16:creationId xmlns:a16="http://schemas.microsoft.com/office/drawing/2014/main" id="{D9AD16D4-FA8D-4644-44EB-97C1EEEAE098}"/>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47883" y="1619051"/>
            <a:ext cx="4898741" cy="3485250"/>
          </a:xfrm>
          <a:prstGeom prst="rect">
            <a:avLst/>
          </a:prstGeom>
          <a:noFill/>
          <a:extLst>
            <a:ext uri="{909E8E84-426E-40DD-AFC4-6F175D3DCCD1}">
              <a14:hiddenFill xmlns:a14="http://schemas.microsoft.com/office/drawing/2010/main">
                <a:solidFill>
                  <a:srgbClr val="FFFFFF"/>
                </a:solidFill>
              </a14:hiddenFill>
            </a:ext>
          </a:extLst>
        </p:spPr>
      </p:pic>
      <p:grpSp>
        <p:nvGrpSpPr>
          <p:cNvPr id="40" name="Group 39">
            <a:extLst>
              <a:ext uri="{FF2B5EF4-FFF2-40B4-BE49-F238E27FC236}">
                <a16:creationId xmlns:a16="http://schemas.microsoft.com/office/drawing/2014/main" id="{0A0A4E6B-9C05-1419-E122-1525F5C91276}"/>
              </a:ext>
            </a:extLst>
          </p:cNvPr>
          <p:cNvGrpSpPr/>
          <p:nvPr/>
        </p:nvGrpSpPr>
        <p:grpSpPr>
          <a:xfrm>
            <a:off x="686575" y="5405468"/>
            <a:ext cx="4405318" cy="182880"/>
            <a:chOff x="1055416" y="932256"/>
            <a:chExt cx="4405318" cy="182880"/>
          </a:xfrm>
        </p:grpSpPr>
        <p:sp>
          <p:nvSpPr>
            <p:cNvPr id="41" name="Oval 40">
              <a:extLst>
                <a:ext uri="{FF2B5EF4-FFF2-40B4-BE49-F238E27FC236}">
                  <a16:creationId xmlns:a16="http://schemas.microsoft.com/office/drawing/2014/main" id="{32C155B3-12D7-EAB3-F005-0B867C3AED59}"/>
                </a:ext>
              </a:extLst>
            </p:cNvPr>
            <p:cNvSpPr/>
            <p:nvPr/>
          </p:nvSpPr>
          <p:spPr>
            <a:xfrm>
              <a:off x="1055416"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Oval 41">
              <a:extLst>
                <a:ext uri="{FF2B5EF4-FFF2-40B4-BE49-F238E27FC236}">
                  <a16:creationId xmlns:a16="http://schemas.microsoft.com/office/drawing/2014/main" id="{E9956696-083A-A7A6-266B-E59E4CDC73FD}"/>
                </a:ext>
              </a:extLst>
            </p:cNvPr>
            <p:cNvSpPr/>
            <p:nvPr/>
          </p:nvSpPr>
          <p:spPr>
            <a:xfrm>
              <a:off x="1277650"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Oval 42">
              <a:extLst>
                <a:ext uri="{FF2B5EF4-FFF2-40B4-BE49-F238E27FC236}">
                  <a16:creationId xmlns:a16="http://schemas.microsoft.com/office/drawing/2014/main" id="{A78CF1B5-66DA-0EE4-5353-C9B726DA0455}"/>
                </a:ext>
              </a:extLst>
            </p:cNvPr>
            <p:cNvSpPr/>
            <p:nvPr/>
          </p:nvSpPr>
          <p:spPr>
            <a:xfrm>
              <a:off x="1499884"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 name="Oval 43">
              <a:extLst>
                <a:ext uri="{FF2B5EF4-FFF2-40B4-BE49-F238E27FC236}">
                  <a16:creationId xmlns:a16="http://schemas.microsoft.com/office/drawing/2014/main" id="{ADF0DC61-E65B-4E4D-0A61-D423E7A5F9B6}"/>
                </a:ext>
              </a:extLst>
            </p:cNvPr>
            <p:cNvSpPr/>
            <p:nvPr/>
          </p:nvSpPr>
          <p:spPr>
            <a:xfrm>
              <a:off x="1722118"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Oval 44">
              <a:extLst>
                <a:ext uri="{FF2B5EF4-FFF2-40B4-BE49-F238E27FC236}">
                  <a16:creationId xmlns:a16="http://schemas.microsoft.com/office/drawing/2014/main" id="{FE695366-0758-B7AF-5CB4-C4920FC58F44}"/>
                </a:ext>
              </a:extLst>
            </p:cNvPr>
            <p:cNvSpPr/>
            <p:nvPr/>
          </p:nvSpPr>
          <p:spPr>
            <a:xfrm>
              <a:off x="1944352"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 name="Oval 45">
              <a:extLst>
                <a:ext uri="{FF2B5EF4-FFF2-40B4-BE49-F238E27FC236}">
                  <a16:creationId xmlns:a16="http://schemas.microsoft.com/office/drawing/2014/main" id="{D7D1451D-0614-AE9E-B903-5541BDD8C670}"/>
                </a:ext>
              </a:extLst>
            </p:cNvPr>
            <p:cNvSpPr/>
            <p:nvPr/>
          </p:nvSpPr>
          <p:spPr>
            <a:xfrm>
              <a:off x="2166586"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Oval 46">
              <a:extLst>
                <a:ext uri="{FF2B5EF4-FFF2-40B4-BE49-F238E27FC236}">
                  <a16:creationId xmlns:a16="http://schemas.microsoft.com/office/drawing/2014/main" id="{AD8E980B-79E9-6BAA-1569-D38935FC1F63}"/>
                </a:ext>
              </a:extLst>
            </p:cNvPr>
            <p:cNvSpPr/>
            <p:nvPr/>
          </p:nvSpPr>
          <p:spPr>
            <a:xfrm>
              <a:off x="2388820"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Oval 47">
              <a:extLst>
                <a:ext uri="{FF2B5EF4-FFF2-40B4-BE49-F238E27FC236}">
                  <a16:creationId xmlns:a16="http://schemas.microsoft.com/office/drawing/2014/main" id="{CB54E3EA-C5C2-4EA5-0A09-36B96FEEBF4F}"/>
                </a:ext>
              </a:extLst>
            </p:cNvPr>
            <p:cNvSpPr/>
            <p:nvPr/>
          </p:nvSpPr>
          <p:spPr>
            <a:xfrm>
              <a:off x="2611054"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Oval 48">
              <a:extLst>
                <a:ext uri="{FF2B5EF4-FFF2-40B4-BE49-F238E27FC236}">
                  <a16:creationId xmlns:a16="http://schemas.microsoft.com/office/drawing/2014/main" id="{194651D5-7A69-D12C-3BBA-60C5FC920FAC}"/>
                </a:ext>
              </a:extLst>
            </p:cNvPr>
            <p:cNvSpPr/>
            <p:nvPr/>
          </p:nvSpPr>
          <p:spPr>
            <a:xfrm>
              <a:off x="2833288"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Oval 49">
              <a:extLst>
                <a:ext uri="{FF2B5EF4-FFF2-40B4-BE49-F238E27FC236}">
                  <a16:creationId xmlns:a16="http://schemas.microsoft.com/office/drawing/2014/main" id="{C2F04DF7-7FF9-8728-20F7-526D27735C02}"/>
                </a:ext>
              </a:extLst>
            </p:cNvPr>
            <p:cNvSpPr/>
            <p:nvPr/>
          </p:nvSpPr>
          <p:spPr>
            <a:xfrm>
              <a:off x="3055522"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Oval 50">
              <a:extLst>
                <a:ext uri="{FF2B5EF4-FFF2-40B4-BE49-F238E27FC236}">
                  <a16:creationId xmlns:a16="http://schemas.microsoft.com/office/drawing/2014/main" id="{82394F37-0A63-FB78-ABD3-7D2C928AD4B4}"/>
                </a:ext>
              </a:extLst>
            </p:cNvPr>
            <p:cNvSpPr/>
            <p:nvPr/>
          </p:nvSpPr>
          <p:spPr>
            <a:xfrm>
              <a:off x="3277756"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Oval 51">
              <a:extLst>
                <a:ext uri="{FF2B5EF4-FFF2-40B4-BE49-F238E27FC236}">
                  <a16:creationId xmlns:a16="http://schemas.microsoft.com/office/drawing/2014/main" id="{17944897-F172-1B02-E16F-E8523AF127CF}"/>
                </a:ext>
              </a:extLst>
            </p:cNvPr>
            <p:cNvSpPr/>
            <p:nvPr/>
          </p:nvSpPr>
          <p:spPr>
            <a:xfrm>
              <a:off x="3499990"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Oval 52">
              <a:extLst>
                <a:ext uri="{FF2B5EF4-FFF2-40B4-BE49-F238E27FC236}">
                  <a16:creationId xmlns:a16="http://schemas.microsoft.com/office/drawing/2014/main" id="{B4286011-4A07-2A08-9FCE-C56E483D6372}"/>
                </a:ext>
              </a:extLst>
            </p:cNvPr>
            <p:cNvSpPr/>
            <p:nvPr/>
          </p:nvSpPr>
          <p:spPr>
            <a:xfrm>
              <a:off x="3722224"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Oval 53">
              <a:extLst>
                <a:ext uri="{FF2B5EF4-FFF2-40B4-BE49-F238E27FC236}">
                  <a16:creationId xmlns:a16="http://schemas.microsoft.com/office/drawing/2014/main" id="{C120EFB0-4E10-A54C-16C3-4061E42A3CFF}"/>
                </a:ext>
              </a:extLst>
            </p:cNvPr>
            <p:cNvSpPr/>
            <p:nvPr/>
          </p:nvSpPr>
          <p:spPr>
            <a:xfrm>
              <a:off x="3944458"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5" name="Oval 54">
              <a:extLst>
                <a:ext uri="{FF2B5EF4-FFF2-40B4-BE49-F238E27FC236}">
                  <a16:creationId xmlns:a16="http://schemas.microsoft.com/office/drawing/2014/main" id="{9D6AEFEB-E6C7-81CC-EA1A-AE0D724ECB74}"/>
                </a:ext>
              </a:extLst>
            </p:cNvPr>
            <p:cNvSpPr/>
            <p:nvPr/>
          </p:nvSpPr>
          <p:spPr>
            <a:xfrm>
              <a:off x="4166692"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6" name="Oval 55">
              <a:extLst>
                <a:ext uri="{FF2B5EF4-FFF2-40B4-BE49-F238E27FC236}">
                  <a16:creationId xmlns:a16="http://schemas.microsoft.com/office/drawing/2014/main" id="{C8BE89CA-9F49-9B11-38B1-4D30FFB3FA2A}"/>
                </a:ext>
              </a:extLst>
            </p:cNvPr>
            <p:cNvSpPr/>
            <p:nvPr/>
          </p:nvSpPr>
          <p:spPr>
            <a:xfrm>
              <a:off x="4388926"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 name="Oval 56">
              <a:extLst>
                <a:ext uri="{FF2B5EF4-FFF2-40B4-BE49-F238E27FC236}">
                  <a16:creationId xmlns:a16="http://schemas.microsoft.com/office/drawing/2014/main" id="{8F60E1F4-187C-B129-04C4-D003440DBEC9}"/>
                </a:ext>
              </a:extLst>
            </p:cNvPr>
            <p:cNvSpPr/>
            <p:nvPr/>
          </p:nvSpPr>
          <p:spPr>
            <a:xfrm>
              <a:off x="4611160"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Oval 57">
              <a:extLst>
                <a:ext uri="{FF2B5EF4-FFF2-40B4-BE49-F238E27FC236}">
                  <a16:creationId xmlns:a16="http://schemas.microsoft.com/office/drawing/2014/main" id="{48B6BC35-03E6-B5DB-8BB0-B55238F7C0FA}"/>
                </a:ext>
              </a:extLst>
            </p:cNvPr>
            <p:cNvSpPr/>
            <p:nvPr/>
          </p:nvSpPr>
          <p:spPr>
            <a:xfrm>
              <a:off x="4833394"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9" name="Oval 58">
              <a:extLst>
                <a:ext uri="{FF2B5EF4-FFF2-40B4-BE49-F238E27FC236}">
                  <a16:creationId xmlns:a16="http://schemas.microsoft.com/office/drawing/2014/main" id="{19470A7B-FA2B-2400-97F6-FB9754570DBB}"/>
                </a:ext>
              </a:extLst>
            </p:cNvPr>
            <p:cNvSpPr/>
            <p:nvPr/>
          </p:nvSpPr>
          <p:spPr>
            <a:xfrm>
              <a:off x="5055628" y="932256"/>
              <a:ext cx="182880" cy="182880"/>
            </a:xfrm>
            <a:prstGeom prst="ellipse">
              <a:avLst/>
            </a:prstGeom>
            <a:solidFill>
              <a:srgbClr val="00B05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0" name="Oval 59">
              <a:extLst>
                <a:ext uri="{FF2B5EF4-FFF2-40B4-BE49-F238E27FC236}">
                  <a16:creationId xmlns:a16="http://schemas.microsoft.com/office/drawing/2014/main" id="{0543A163-BECD-2CE2-32C7-FD10033E1821}"/>
                </a:ext>
              </a:extLst>
            </p:cNvPr>
            <p:cNvSpPr/>
            <p:nvPr/>
          </p:nvSpPr>
          <p:spPr>
            <a:xfrm>
              <a:off x="5277854" y="932256"/>
              <a:ext cx="182880" cy="182880"/>
            </a:xfrm>
            <a:prstGeom prst="ellipse">
              <a:avLst/>
            </a:prstGeom>
            <a:solidFill>
              <a:srgbClr val="FF0000"/>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61" name="TextBox 60">
            <a:extLst>
              <a:ext uri="{FF2B5EF4-FFF2-40B4-BE49-F238E27FC236}">
                <a16:creationId xmlns:a16="http://schemas.microsoft.com/office/drawing/2014/main" id="{FE06BD42-7E05-83BD-7CBC-BED4FC5763FA}"/>
              </a:ext>
            </a:extLst>
          </p:cNvPr>
          <p:cNvSpPr txBox="1"/>
          <p:nvPr/>
        </p:nvSpPr>
        <p:spPr>
          <a:xfrm>
            <a:off x="2274597" y="5680681"/>
            <a:ext cx="1394997" cy="369332"/>
          </a:xfrm>
          <a:prstGeom prst="rect">
            <a:avLst/>
          </a:prstGeom>
          <a:noFill/>
        </p:spPr>
        <p:txBody>
          <a:bodyPr wrap="none" rtlCol="0">
            <a:spAutoFit/>
          </a:bodyPr>
          <a:lstStyle/>
          <a:p>
            <a:r>
              <a:rPr lang="en-US" dirty="0"/>
              <a:t>Training data</a:t>
            </a:r>
          </a:p>
        </p:txBody>
      </p:sp>
      <p:cxnSp>
        <p:nvCxnSpPr>
          <p:cNvPr id="63" name="Straight Arrow Connector 62">
            <a:extLst>
              <a:ext uri="{FF2B5EF4-FFF2-40B4-BE49-F238E27FC236}">
                <a16:creationId xmlns:a16="http://schemas.microsoft.com/office/drawing/2014/main" id="{78FC1B43-6895-2E67-3A83-7C6116DE2B47}"/>
              </a:ext>
            </a:extLst>
          </p:cNvPr>
          <p:cNvCxnSpPr>
            <a:stCxn id="61" idx="3"/>
          </p:cNvCxnSpPr>
          <p:nvPr/>
        </p:nvCxnSpPr>
        <p:spPr>
          <a:xfrm flipV="1">
            <a:off x="3669594" y="5863595"/>
            <a:ext cx="1328014" cy="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25" name="Straight Arrow Connector 1024">
            <a:extLst>
              <a:ext uri="{FF2B5EF4-FFF2-40B4-BE49-F238E27FC236}">
                <a16:creationId xmlns:a16="http://schemas.microsoft.com/office/drawing/2014/main" id="{10A5D5F9-78D5-D548-767E-94C073D6FC92}"/>
              </a:ext>
            </a:extLst>
          </p:cNvPr>
          <p:cNvCxnSpPr>
            <a:stCxn id="61" idx="1"/>
          </p:cNvCxnSpPr>
          <p:nvPr/>
        </p:nvCxnSpPr>
        <p:spPr>
          <a:xfrm flipH="1" flipV="1">
            <a:off x="775170" y="5863595"/>
            <a:ext cx="1499427" cy="175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027" name="TextBox 1026">
                <a:extLst>
                  <a:ext uri="{FF2B5EF4-FFF2-40B4-BE49-F238E27FC236}">
                    <a16:creationId xmlns:a16="http://schemas.microsoft.com/office/drawing/2014/main" id="{91A0E7D0-20CE-2DA3-B936-77681171BB19}"/>
                  </a:ext>
                </a:extLst>
              </p:cNvPr>
              <p:cNvSpPr txBox="1"/>
              <p:nvPr/>
            </p:nvSpPr>
            <p:spPr>
              <a:xfrm>
                <a:off x="1902629" y="6061077"/>
                <a:ext cx="1933863" cy="590546"/>
              </a:xfrm>
              <a:prstGeom prst="rect">
                <a:avLst/>
              </a:prstGeom>
              <a:noFill/>
            </p:spPr>
            <p:txBody>
              <a:bodyPr wrap="none" rtlCol="0">
                <a:spAutoFit/>
              </a:bodyPr>
              <a:lstStyle/>
              <a:p>
                <a:r>
                  <a:rPr lang="en-US" sz="1600" dirty="0"/>
                  <a:t>Least square method</a:t>
                </a:r>
              </a:p>
              <a:p>
                <a:r>
                  <a:rPr lang="en-US" sz="1600" dirty="0"/>
                  <a:t>SSE= </a:t>
                </a:r>
                <a14:m>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a14:m>
                <a:endParaRPr lang="en-US" sz="1600" dirty="0"/>
              </a:p>
            </p:txBody>
          </p:sp>
        </mc:Choice>
        <mc:Fallback xmlns="">
          <p:sp>
            <p:nvSpPr>
              <p:cNvPr id="1027" name="TextBox 1026">
                <a:extLst>
                  <a:ext uri="{FF2B5EF4-FFF2-40B4-BE49-F238E27FC236}">
                    <a16:creationId xmlns:a16="http://schemas.microsoft.com/office/drawing/2014/main" id="{91A0E7D0-20CE-2DA3-B936-77681171BB19}"/>
                  </a:ext>
                </a:extLst>
              </p:cNvPr>
              <p:cNvSpPr txBox="1">
                <a:spLocks noRot="1" noChangeAspect="1" noMove="1" noResize="1" noEditPoints="1" noAdjustHandles="1" noChangeArrowheads="1" noChangeShapeType="1" noTextEdit="1"/>
              </p:cNvSpPr>
              <p:nvPr/>
            </p:nvSpPr>
            <p:spPr>
              <a:xfrm>
                <a:off x="1902629" y="6061077"/>
                <a:ext cx="1933863" cy="590546"/>
              </a:xfrm>
              <a:prstGeom prst="rect">
                <a:avLst/>
              </a:prstGeom>
              <a:blipFill>
                <a:blip r:embed="rId5"/>
                <a:stretch>
                  <a:fillRect l="-1577" t="-20619" b="-96907"/>
                </a:stretch>
              </a:blipFill>
            </p:spPr>
            <p:txBody>
              <a:bodyPr/>
              <a:lstStyle/>
              <a:p>
                <a:r>
                  <a:rPr lang="en-US">
                    <a:noFill/>
                  </a:rPr>
                  <a:t> </a:t>
                </a:r>
              </a:p>
            </p:txBody>
          </p:sp>
        </mc:Fallback>
      </mc:AlternateContent>
      <p:pic>
        <p:nvPicPr>
          <p:cNvPr id="1029" name="Content Placeholder 3">
            <a:extLst>
              <a:ext uri="{FF2B5EF4-FFF2-40B4-BE49-F238E27FC236}">
                <a16:creationId xmlns:a16="http://schemas.microsoft.com/office/drawing/2014/main" id="{FD20D65D-9977-352F-50D7-CDA08F0CE643}"/>
              </a:ext>
            </a:extLst>
          </p:cNvPr>
          <p:cNvPicPr>
            <a:picLocks noChangeAspect="1"/>
          </p:cNvPicPr>
          <p:nvPr/>
        </p:nvPicPr>
        <p:blipFill>
          <a:blip r:embed="rId6"/>
          <a:stretch>
            <a:fillRect/>
          </a:stretch>
        </p:blipFill>
        <p:spPr>
          <a:xfrm>
            <a:off x="5364852" y="1863873"/>
            <a:ext cx="5670719" cy="4181060"/>
          </a:xfrm>
          <a:prstGeom prst="rect">
            <a:avLst/>
          </a:prstGeom>
        </p:spPr>
      </p:pic>
    </p:spTree>
    <p:extLst>
      <p:ext uri="{BB962C8B-B14F-4D97-AF65-F5344CB8AC3E}">
        <p14:creationId xmlns:p14="http://schemas.microsoft.com/office/powerpoint/2010/main" val="22837002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1029"/>
                                        </p:tgtEl>
                                        <p:attrNameLst>
                                          <p:attrName>style.visibility</p:attrName>
                                        </p:attrNameLst>
                                      </p:cBhvr>
                                      <p:to>
                                        <p:strVal val="visible"/>
                                      </p:to>
                                    </p:set>
                                    <p:animEffect transition="in" filter="barn(inVertical)">
                                      <p:cBhvr>
                                        <p:cTn id="7" dur="500"/>
                                        <p:tgtEl>
                                          <p:spTgt spid="102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D802EBB-1152-9580-1364-9528C0CB54D5}"/>
              </a:ext>
            </a:extLst>
          </p:cNvPr>
          <p:cNvSpPr>
            <a:spLocks noGrp="1"/>
          </p:cNvSpPr>
          <p:nvPr>
            <p:ph type="title"/>
          </p:nvPr>
        </p:nvSpPr>
        <p:spPr/>
        <p:txBody>
          <a:bodyPr/>
          <a:lstStyle/>
          <a:p>
            <a:r>
              <a:rPr lang="en-US" dirty="0">
                <a:solidFill>
                  <a:srgbClr val="4F81BD"/>
                </a:solidFill>
                <a:cs typeface="Angsana New" panose="02020603050405020304" pitchFamily="18" charset="-34"/>
              </a:rPr>
              <a:t>Which model should we choose?</a:t>
            </a:r>
            <a:endParaRPr lang="en-US" dirty="0"/>
          </a:p>
        </p:txBody>
      </p:sp>
      <p:sp>
        <p:nvSpPr>
          <p:cNvPr id="4" name="Slide Number Placeholder 3">
            <a:extLst>
              <a:ext uri="{FF2B5EF4-FFF2-40B4-BE49-F238E27FC236}">
                <a16:creationId xmlns:a16="http://schemas.microsoft.com/office/drawing/2014/main" id="{23905F57-E22C-2042-7311-0031AFA2BA6B}"/>
              </a:ext>
            </a:extLst>
          </p:cNvPr>
          <p:cNvSpPr>
            <a:spLocks noGrp="1"/>
          </p:cNvSpPr>
          <p:nvPr>
            <p:ph type="sldNum" sz="quarter" idx="12"/>
          </p:nvPr>
        </p:nvSpPr>
        <p:spPr/>
        <p:txBody>
          <a:bodyPr/>
          <a:lstStyle/>
          <a:p>
            <a:fld id="{998FC6E2-3800-4EB0-A18D-3856D6660061}" type="slidenum">
              <a:rPr lang="en-US" smtClean="0"/>
              <a:t>41</a:t>
            </a:fld>
            <a:endParaRPr lang="en-US"/>
          </a:p>
        </p:txBody>
      </p:sp>
      <p:pic>
        <p:nvPicPr>
          <p:cNvPr id="3" name="Picture 2" descr="Shape&#10;&#10;Description automatically generated with medium confidence">
            <a:extLst>
              <a:ext uri="{FF2B5EF4-FFF2-40B4-BE49-F238E27FC236}">
                <a16:creationId xmlns:a16="http://schemas.microsoft.com/office/drawing/2014/main" id="{EA766348-1A8B-6817-9865-B5EA6624CA6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5" name="Content Placeholder 3">
            <a:extLst>
              <a:ext uri="{FF2B5EF4-FFF2-40B4-BE49-F238E27FC236}">
                <a16:creationId xmlns:a16="http://schemas.microsoft.com/office/drawing/2014/main" id="{52DFDDE5-3BD5-35DB-F706-9140AE4A7272}"/>
              </a:ext>
            </a:extLst>
          </p:cNvPr>
          <p:cNvPicPr>
            <a:picLocks noChangeAspect="1"/>
          </p:cNvPicPr>
          <p:nvPr/>
        </p:nvPicPr>
        <p:blipFill rotWithShape="1">
          <a:blip r:embed="rId4"/>
          <a:srcRect l="3704"/>
          <a:stretch/>
        </p:blipFill>
        <p:spPr>
          <a:xfrm>
            <a:off x="3430619" y="2551892"/>
            <a:ext cx="5007261" cy="3384677"/>
          </a:xfrm>
          <a:prstGeom prst="rect">
            <a:avLst/>
          </a:prstGeom>
        </p:spPr>
      </p:pic>
      <p:grpSp>
        <p:nvGrpSpPr>
          <p:cNvPr id="14" name="Group 13">
            <a:extLst>
              <a:ext uri="{FF2B5EF4-FFF2-40B4-BE49-F238E27FC236}">
                <a16:creationId xmlns:a16="http://schemas.microsoft.com/office/drawing/2014/main" id="{549596DC-0823-A2C0-1A5B-870DBFE3D8AB}"/>
              </a:ext>
            </a:extLst>
          </p:cNvPr>
          <p:cNvGrpSpPr/>
          <p:nvPr/>
        </p:nvGrpSpPr>
        <p:grpSpPr>
          <a:xfrm>
            <a:off x="3838395" y="4038553"/>
            <a:ext cx="4515210" cy="2454322"/>
            <a:chOff x="6754315" y="4084590"/>
            <a:chExt cx="4515210" cy="2454322"/>
          </a:xfrm>
        </p:grpSpPr>
        <p:cxnSp>
          <p:nvCxnSpPr>
            <p:cNvPr id="7" name="Straight Arrow Connector 6">
              <a:extLst>
                <a:ext uri="{FF2B5EF4-FFF2-40B4-BE49-F238E27FC236}">
                  <a16:creationId xmlns:a16="http://schemas.microsoft.com/office/drawing/2014/main" id="{34A24E6F-E95C-BCF3-353E-971393DC7992}"/>
                </a:ext>
              </a:extLst>
            </p:cNvPr>
            <p:cNvCxnSpPr/>
            <p:nvPr/>
          </p:nvCxnSpPr>
          <p:spPr>
            <a:xfrm flipV="1">
              <a:off x="8884412" y="4602973"/>
              <a:ext cx="0" cy="16459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0" name="Straight Arrow Connector 9">
              <a:extLst>
                <a:ext uri="{FF2B5EF4-FFF2-40B4-BE49-F238E27FC236}">
                  <a16:creationId xmlns:a16="http://schemas.microsoft.com/office/drawing/2014/main" id="{9F63EF27-A1C4-4AC0-0228-3449822B5A21}"/>
                </a:ext>
              </a:extLst>
            </p:cNvPr>
            <p:cNvCxnSpPr>
              <a:cxnSpLocks/>
            </p:cNvCxnSpPr>
            <p:nvPr/>
          </p:nvCxnSpPr>
          <p:spPr>
            <a:xfrm flipV="1">
              <a:off x="7804314" y="4084590"/>
              <a:ext cx="0" cy="2039422"/>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3" name="Straight Arrow Connector 12">
              <a:extLst>
                <a:ext uri="{FF2B5EF4-FFF2-40B4-BE49-F238E27FC236}">
                  <a16:creationId xmlns:a16="http://schemas.microsoft.com/office/drawing/2014/main" id="{43A664DB-19FF-B4FF-3B28-DF897704ADAE}"/>
                </a:ext>
              </a:extLst>
            </p:cNvPr>
            <p:cNvCxnSpPr>
              <a:cxnSpLocks/>
            </p:cNvCxnSpPr>
            <p:nvPr/>
          </p:nvCxnSpPr>
          <p:spPr>
            <a:xfrm flipV="1">
              <a:off x="10313608" y="4203772"/>
              <a:ext cx="0" cy="192024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B9A8F120-E797-8467-A5F0-19A39D750F3D}"/>
                </a:ext>
              </a:extLst>
            </p:cNvPr>
            <p:cNvSpPr txBox="1"/>
            <p:nvPr/>
          </p:nvSpPr>
          <p:spPr>
            <a:xfrm>
              <a:off x="6754315" y="6169580"/>
              <a:ext cx="4515210" cy="369332"/>
            </a:xfrm>
            <a:prstGeom prst="rect">
              <a:avLst/>
            </a:prstGeom>
            <a:noFill/>
          </p:spPr>
          <p:txBody>
            <a:bodyPr wrap="none" rtlCol="0">
              <a:spAutoFit/>
            </a:bodyPr>
            <a:lstStyle/>
            <a:p>
              <a:r>
                <a:rPr lang="en-US" dirty="0"/>
                <a:t>Underfitting          Balanced               Overfitting</a:t>
              </a:r>
            </a:p>
          </p:txBody>
        </p:sp>
      </p:grpSp>
      <p:pic>
        <p:nvPicPr>
          <p:cNvPr id="1026" name="Picture 2" descr="What is high bias and high variance in machine learning terminology in  simplest terms? - Quora">
            <a:extLst>
              <a:ext uri="{FF2B5EF4-FFF2-40B4-BE49-F238E27FC236}">
                <a16:creationId xmlns:a16="http://schemas.microsoft.com/office/drawing/2014/main" id="{F5CADC8C-92AD-F5C0-CC93-AD2BA6FC8252}"/>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52715" t="6918" r="9980" b="54572"/>
          <a:stretch/>
        </p:blipFill>
        <p:spPr bwMode="auto">
          <a:xfrm>
            <a:off x="7282601" y="1247450"/>
            <a:ext cx="1310215" cy="1325563"/>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20" name="TextBox 19">
                <a:extLst>
                  <a:ext uri="{FF2B5EF4-FFF2-40B4-BE49-F238E27FC236}">
                    <a16:creationId xmlns:a16="http://schemas.microsoft.com/office/drawing/2014/main" id="{7AF3FB5D-2439-B0F9-C558-4B4500CEFD00}"/>
                  </a:ext>
                </a:extLst>
              </p:cNvPr>
              <p:cNvSpPr txBox="1"/>
              <p:nvPr/>
            </p:nvSpPr>
            <p:spPr>
              <a:xfrm>
                <a:off x="2221786" y="3479725"/>
                <a:ext cx="1409488" cy="1010726"/>
              </a:xfrm>
              <a:prstGeom prst="rect">
                <a:avLst/>
              </a:prstGeom>
              <a:noFill/>
            </p:spPr>
            <p:txBody>
              <a:bodyPr wrap="none" rtlCol="0">
                <a:spAutoFit/>
              </a:bodyPr>
              <a:lstStyle/>
              <a:p>
                <a:pPr/>
                <a14:m>
                  <m:oMathPara xmlns:m="http://schemas.openxmlformats.org/officeDocument/2006/math">
                    <m:oMathParaPr>
                      <m:jc m:val="centerGroup"/>
                    </m:oMathParaPr>
                    <m:oMath xmlns:m="http://schemas.openxmlformats.org/officeDocument/2006/math">
                      <m:nary>
                        <m:naryPr>
                          <m:chr m:val="∑"/>
                          <m:ctrlPr>
                            <a:rPr lang="en-US" sz="1600" i="1" smtClean="0">
                              <a:latin typeface="Cambria Math" panose="02040503050406030204" pitchFamily="18" charset="0"/>
                            </a:rPr>
                          </m:ctrlPr>
                        </m:naryPr>
                        <m:sub>
                          <m:r>
                            <m:rPr>
                              <m:brk m:alnAt="23"/>
                            </m:rPr>
                            <a:rPr lang="en-US" sz="1600" b="0" i="1" smtClean="0">
                              <a:latin typeface="Cambria Math" panose="02040503050406030204" pitchFamily="18" charset="0"/>
                            </a:rPr>
                            <m:t>𝑖</m:t>
                          </m:r>
                          <m:r>
                            <a:rPr lang="en-US" sz="1600" b="0" i="1" smtClean="0">
                              <a:latin typeface="Cambria Math" panose="02040503050406030204" pitchFamily="18" charset="0"/>
                            </a:rPr>
                            <m:t>=1</m:t>
                          </m:r>
                        </m:sub>
                        <m:sup>
                          <m:r>
                            <a:rPr lang="en-US" sz="1600" b="0" i="1" smtClean="0">
                              <a:latin typeface="Cambria Math" panose="02040503050406030204" pitchFamily="18" charset="0"/>
                            </a:rPr>
                            <m:t>𝑛</m:t>
                          </m:r>
                        </m:sup>
                        <m:e>
                          <m:sSup>
                            <m:sSupPr>
                              <m:ctrlPr>
                                <a:rPr lang="en-US" sz="1600" i="1" smtClean="0">
                                  <a:latin typeface="Cambria Math" panose="02040503050406030204" pitchFamily="18" charset="0"/>
                                </a:rPr>
                              </m:ctrlPr>
                            </m:sSupPr>
                            <m:e>
                              <m:r>
                                <a:rPr lang="en-US" sz="1600" b="0" i="1" smtClean="0">
                                  <a:latin typeface="Cambria Math" panose="02040503050406030204" pitchFamily="18" charset="0"/>
                                </a:rPr>
                                <m:t>(</m:t>
                              </m:r>
                              <m:sSub>
                                <m:sSubPr>
                                  <m:ctrlPr>
                                    <a:rPr lang="en-US" sz="1600" i="1">
                                      <a:latin typeface="Cambria Math" panose="02040503050406030204" pitchFamily="18" charset="0"/>
                                    </a:rPr>
                                  </m:ctrlPr>
                                </m:sSubPr>
                                <m:e>
                                  <m:r>
                                    <a:rPr lang="en-US" sz="1600" i="1">
                                      <a:latin typeface="Cambria Math" panose="02040503050406030204" pitchFamily="18" charset="0"/>
                                    </a:rPr>
                                    <m:t>𝑦</m:t>
                                  </m:r>
                                </m:e>
                                <m:sub>
                                  <m:r>
                                    <a:rPr lang="en-US" sz="1600" i="1">
                                      <a:latin typeface="Cambria Math" panose="02040503050406030204" pitchFamily="18" charset="0"/>
                                    </a:rPr>
                                    <m:t>𝑖</m:t>
                                  </m:r>
                                </m:sub>
                              </m:sSub>
                              <m:r>
                                <a:rPr lang="en-US" sz="1600" i="1">
                                  <a:latin typeface="Cambria Math" panose="02040503050406030204" pitchFamily="18" charset="0"/>
                                </a:rPr>
                                <m:t>−</m:t>
                              </m:r>
                              <m:sSub>
                                <m:sSubPr>
                                  <m:ctrlPr>
                                    <a:rPr lang="en-US" sz="1600" i="1">
                                      <a:latin typeface="Cambria Math" panose="02040503050406030204" pitchFamily="18" charset="0"/>
                                    </a:rPr>
                                  </m:ctrlPr>
                                </m:sSubPr>
                                <m:e>
                                  <m:acc>
                                    <m:accPr>
                                      <m:chr m:val="̂"/>
                                      <m:ctrlPr>
                                        <a:rPr lang="en-US" sz="1600" i="1">
                                          <a:latin typeface="Cambria Math" panose="02040503050406030204" pitchFamily="18" charset="0"/>
                                        </a:rPr>
                                      </m:ctrlPr>
                                    </m:accPr>
                                    <m:e>
                                      <m:r>
                                        <a:rPr lang="en-US" sz="1600" i="1">
                                          <a:latin typeface="Cambria Math" panose="02040503050406030204" pitchFamily="18" charset="0"/>
                                        </a:rPr>
                                        <m:t>𝑦</m:t>
                                      </m:r>
                                    </m:e>
                                  </m:acc>
                                </m:e>
                                <m:sub>
                                  <m:r>
                                    <a:rPr lang="en-US" sz="1600" i="1">
                                      <a:latin typeface="Cambria Math" panose="02040503050406030204" pitchFamily="18" charset="0"/>
                                    </a:rPr>
                                    <m:t>𝑖</m:t>
                                  </m:r>
                                </m:sub>
                              </m:sSub>
                              <m:r>
                                <a:rPr lang="en-US" sz="1600" b="0" i="1" smtClean="0">
                                  <a:latin typeface="Cambria Math" panose="02040503050406030204" pitchFamily="18" charset="0"/>
                                </a:rPr>
                                <m:t>)</m:t>
                              </m:r>
                            </m:e>
                            <m:sup>
                              <m:r>
                                <a:rPr lang="en-US" sz="1600" b="0" i="1" smtClean="0">
                                  <a:latin typeface="Cambria Math" panose="02040503050406030204" pitchFamily="18" charset="0"/>
                                </a:rPr>
                                <m:t>2</m:t>
                              </m:r>
                            </m:sup>
                          </m:sSup>
                        </m:e>
                      </m:nary>
                    </m:oMath>
                  </m:oMathPara>
                </a14:m>
                <a:endParaRPr lang="en-US" sz="1600" dirty="0"/>
              </a:p>
              <a:p>
                <a:r>
                  <a:rPr lang="en-US" sz="1600" dirty="0"/>
                  <a:t>RMSE</a:t>
                </a:r>
              </a:p>
            </p:txBody>
          </p:sp>
        </mc:Choice>
        <mc:Fallback xmlns="">
          <p:sp>
            <p:nvSpPr>
              <p:cNvPr id="20" name="TextBox 19">
                <a:extLst>
                  <a:ext uri="{FF2B5EF4-FFF2-40B4-BE49-F238E27FC236}">
                    <a16:creationId xmlns:a16="http://schemas.microsoft.com/office/drawing/2014/main" id="{7AF3FB5D-2439-B0F9-C558-4B4500CEFD00}"/>
                  </a:ext>
                </a:extLst>
              </p:cNvPr>
              <p:cNvSpPr txBox="1">
                <a:spLocks noRot="1" noChangeAspect="1" noMove="1" noResize="1" noEditPoints="1" noAdjustHandles="1" noChangeArrowheads="1" noChangeShapeType="1" noTextEdit="1"/>
              </p:cNvSpPr>
              <p:nvPr/>
            </p:nvSpPr>
            <p:spPr>
              <a:xfrm>
                <a:off x="2221786" y="3479725"/>
                <a:ext cx="1409488" cy="1010726"/>
              </a:xfrm>
              <a:prstGeom prst="rect">
                <a:avLst/>
              </a:prstGeom>
              <a:blipFill>
                <a:blip r:embed="rId6"/>
                <a:stretch>
                  <a:fillRect l="-2155" b="-6627"/>
                </a:stretch>
              </a:blipFill>
            </p:spPr>
            <p:txBody>
              <a:bodyPr/>
              <a:lstStyle/>
              <a:p>
                <a:r>
                  <a:rPr lang="en-US">
                    <a:noFill/>
                  </a:rPr>
                  <a:t> </a:t>
                </a:r>
              </a:p>
            </p:txBody>
          </p:sp>
        </mc:Fallback>
      </mc:AlternateContent>
      <p:pic>
        <p:nvPicPr>
          <p:cNvPr id="8" name="Picture 2" descr="What is high bias and high variance in machine learning terminology in  simplest terms? - Quora">
            <a:extLst>
              <a:ext uri="{FF2B5EF4-FFF2-40B4-BE49-F238E27FC236}">
                <a16:creationId xmlns:a16="http://schemas.microsoft.com/office/drawing/2014/main" id="{A206A31A-4BA2-E15F-FF23-698F5D2FEB81}"/>
              </a:ext>
            </a:extLst>
          </p:cNvPr>
          <p:cNvPicPr>
            <a:picLocks noChangeAspect="1" noChangeArrowheads="1"/>
          </p:cNvPicPr>
          <p:nvPr/>
        </p:nvPicPr>
        <p:blipFill rotWithShape="1">
          <a:blip r:embed="rId5">
            <a:extLst>
              <a:ext uri="{28A0092B-C50C-407E-A947-70E740481C1C}">
                <a14:useLocalDpi xmlns:a14="http://schemas.microsoft.com/office/drawing/2010/main" val="0"/>
              </a:ext>
            </a:extLst>
          </a:blip>
          <a:srcRect l="15296" t="46722" r="48367" b="13888"/>
          <a:stretch/>
        </p:blipFill>
        <p:spPr bwMode="auto">
          <a:xfrm>
            <a:off x="3822825" y="1247450"/>
            <a:ext cx="1255123" cy="1333425"/>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9" name="TextBox 8">
                <a:extLst>
                  <a:ext uri="{FF2B5EF4-FFF2-40B4-BE49-F238E27FC236}">
                    <a16:creationId xmlns:a16="http://schemas.microsoft.com/office/drawing/2014/main" id="{DF1E6BD2-1F8B-E4CF-5AC7-A89BCE63B3DF}"/>
                  </a:ext>
                </a:extLst>
              </p:cNvPr>
              <p:cNvSpPr txBox="1"/>
              <p:nvPr/>
            </p:nvSpPr>
            <p:spPr>
              <a:xfrm>
                <a:off x="6844507" y="5564182"/>
                <a:ext cx="2339615"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smtClean="0">
                              <a:latin typeface="Cambria Math" panose="02040503050406030204" pitchFamily="18" charset="0"/>
                            </a:rPr>
                          </m:ctrlPr>
                        </m:sSupPr>
                        <m:e>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9</m:t>
                              </m:r>
                            </m:sup>
                          </m:sSup>
                          <m:r>
                            <a:rPr lang="en-US" b="0" i="1" smtClean="0">
                              <a:latin typeface="Cambria Math" panose="02040503050406030204" pitchFamily="18" charset="0"/>
                            </a:rPr>
                            <m:t>+</m:t>
                          </m:r>
                          <m:sSup>
                            <m:sSupPr>
                              <m:ctrlPr>
                                <a:rPr lang="en-US" i="1">
                                  <a:latin typeface="Cambria Math" panose="02040503050406030204" pitchFamily="18" charset="0"/>
                                </a:rPr>
                              </m:ctrlPr>
                            </m:sSupPr>
                            <m:e>
                              <m:r>
                                <a:rPr lang="en-US" i="1">
                                  <a:latin typeface="Cambria Math" panose="02040503050406030204" pitchFamily="18" charset="0"/>
                                </a:rPr>
                                <m:t>𝑥</m:t>
                              </m:r>
                            </m:e>
                            <m:sup>
                              <m:r>
                                <a:rPr lang="en-US" b="0" i="1" smtClean="0">
                                  <a:latin typeface="Cambria Math" panose="02040503050406030204" pitchFamily="18" charset="0"/>
                                </a:rPr>
                                <m:t>8</m:t>
                              </m:r>
                            </m:sup>
                          </m:sSup>
                          <m:r>
                            <a:rPr lang="en-US" b="0" i="1" smtClean="0">
                              <a:latin typeface="Cambria Math" panose="02040503050406030204" pitchFamily="18" charset="0"/>
                            </a:rPr>
                            <m:t>+..+</m:t>
                          </m:r>
                          <m:r>
                            <a:rPr lang="en-US" b="0" i="1" smtClean="0">
                              <a:latin typeface="Cambria Math" panose="02040503050406030204" pitchFamily="18" charset="0"/>
                            </a:rPr>
                            <m:t>𝑥</m:t>
                          </m:r>
                        </m:e>
                        <m:sup>
                          <m:r>
                            <a:rPr lang="en-US" b="0" i="1" smtClean="0">
                              <a:latin typeface="Cambria Math" panose="02040503050406030204" pitchFamily="18" charset="0"/>
                            </a:rPr>
                            <m:t>2</m:t>
                          </m:r>
                        </m:sup>
                      </m:sSup>
                      <m:r>
                        <a:rPr lang="en-US" b="0" i="0" smtClean="0">
                          <a:latin typeface="Cambria Math" panose="02040503050406030204" pitchFamily="18" charset="0"/>
                        </a:rPr>
                        <m:t>+</m:t>
                      </m:r>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9" name="TextBox 8">
                <a:extLst>
                  <a:ext uri="{FF2B5EF4-FFF2-40B4-BE49-F238E27FC236}">
                    <a16:creationId xmlns:a16="http://schemas.microsoft.com/office/drawing/2014/main" id="{DF1E6BD2-1F8B-E4CF-5AC7-A89BCE63B3DF}"/>
                  </a:ext>
                </a:extLst>
              </p:cNvPr>
              <p:cNvSpPr txBox="1">
                <a:spLocks noRot="1" noChangeAspect="1" noMove="1" noResize="1" noEditPoints="1" noAdjustHandles="1" noChangeArrowheads="1" noChangeShapeType="1" noTextEdit="1"/>
              </p:cNvSpPr>
              <p:nvPr/>
            </p:nvSpPr>
            <p:spPr>
              <a:xfrm>
                <a:off x="6844507" y="5564182"/>
                <a:ext cx="2339615" cy="276999"/>
              </a:xfrm>
              <a:prstGeom prst="rect">
                <a:avLst/>
              </a:prstGeom>
              <a:blipFill>
                <a:blip r:embed="rId7"/>
                <a:stretch>
                  <a:fillRect l="-1042" t="-4444" r="-1042"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11" name="TextBox 10">
                <a:extLst>
                  <a:ext uri="{FF2B5EF4-FFF2-40B4-BE49-F238E27FC236}">
                    <a16:creationId xmlns:a16="http://schemas.microsoft.com/office/drawing/2014/main" id="{F3E413B0-A1DD-5EB4-7350-66BD8F3BCDEF}"/>
                  </a:ext>
                </a:extLst>
              </p:cNvPr>
              <p:cNvSpPr txBox="1"/>
              <p:nvPr/>
            </p:nvSpPr>
            <p:spPr>
              <a:xfrm>
                <a:off x="3906969" y="5564182"/>
                <a:ext cx="543418"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latin typeface="Cambria Math" panose="02040503050406030204" pitchFamily="18" charset="0"/>
                        </a:rPr>
                        <m:t>x</m:t>
                      </m:r>
                      <m:r>
                        <a:rPr lang="en-US" b="0" i="0" smtClean="0">
                          <a:latin typeface="Cambria Math" panose="02040503050406030204" pitchFamily="18" charset="0"/>
                        </a:rPr>
                        <m:t>+</m:t>
                      </m:r>
                      <m:r>
                        <m:rPr>
                          <m:sty m:val="p"/>
                        </m:rPr>
                        <a:rPr lang="el-GR" b="0" i="1" smtClean="0">
                          <a:latin typeface="Cambria Math" panose="02040503050406030204" pitchFamily="18" charset="0"/>
                          <a:ea typeface="Cambria Math" panose="02040503050406030204" pitchFamily="18" charset="0"/>
                        </a:rPr>
                        <m:t>ε</m:t>
                      </m:r>
                    </m:oMath>
                  </m:oMathPara>
                </a14:m>
                <a:endParaRPr lang="en-US" dirty="0"/>
              </a:p>
            </p:txBody>
          </p:sp>
        </mc:Choice>
        <mc:Fallback xmlns="">
          <p:sp>
            <p:nvSpPr>
              <p:cNvPr id="11" name="TextBox 10">
                <a:extLst>
                  <a:ext uri="{FF2B5EF4-FFF2-40B4-BE49-F238E27FC236}">
                    <a16:creationId xmlns:a16="http://schemas.microsoft.com/office/drawing/2014/main" id="{F3E413B0-A1DD-5EB4-7350-66BD8F3BCDEF}"/>
                  </a:ext>
                </a:extLst>
              </p:cNvPr>
              <p:cNvSpPr txBox="1">
                <a:spLocks noRot="1" noChangeAspect="1" noMove="1" noResize="1" noEditPoints="1" noAdjustHandles="1" noChangeArrowheads="1" noChangeShapeType="1" noTextEdit="1"/>
              </p:cNvSpPr>
              <p:nvPr/>
            </p:nvSpPr>
            <p:spPr>
              <a:xfrm>
                <a:off x="3906969" y="5564182"/>
                <a:ext cx="543418" cy="276999"/>
              </a:xfrm>
              <a:prstGeom prst="rect">
                <a:avLst/>
              </a:prstGeom>
              <a:blipFill>
                <a:blip r:embed="rId8"/>
                <a:stretch>
                  <a:fillRect l="-5618" r="-6742" b="-6667"/>
                </a:stretch>
              </a:blipFill>
            </p:spPr>
            <p:txBody>
              <a:bodyPr/>
              <a:lstStyle/>
              <a:p>
                <a:r>
                  <a:rPr lang="en-US">
                    <a:noFill/>
                  </a:rPr>
                  <a:t> </a:t>
                </a:r>
              </a:p>
            </p:txBody>
          </p:sp>
        </mc:Fallback>
      </mc:AlternateContent>
      <p:pic>
        <p:nvPicPr>
          <p:cNvPr id="16" name="Picture 15">
            <a:extLst>
              <a:ext uri="{FF2B5EF4-FFF2-40B4-BE49-F238E27FC236}">
                <a16:creationId xmlns:a16="http://schemas.microsoft.com/office/drawing/2014/main" id="{24C3145C-8C7C-6D67-4029-75C1BCEE91C4}"/>
              </a:ext>
            </a:extLst>
          </p:cNvPr>
          <p:cNvPicPr>
            <a:picLocks noChangeAspect="1"/>
          </p:cNvPicPr>
          <p:nvPr/>
        </p:nvPicPr>
        <p:blipFill>
          <a:blip r:embed="rId9"/>
          <a:stretch>
            <a:fillRect/>
          </a:stretch>
        </p:blipFill>
        <p:spPr>
          <a:xfrm>
            <a:off x="5552713" y="1295624"/>
            <a:ext cx="1255123" cy="1233484"/>
          </a:xfrm>
          <a:prstGeom prst="rect">
            <a:avLst/>
          </a:prstGeom>
        </p:spPr>
      </p:pic>
    </p:spTree>
    <p:extLst>
      <p:ext uri="{BB962C8B-B14F-4D97-AF65-F5344CB8AC3E}">
        <p14:creationId xmlns:p14="http://schemas.microsoft.com/office/powerpoint/2010/main" val="1715376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par>
                                <p:cTn id="8" presetID="16" presetClass="entr" presetSubtype="21" fill="hold" nodeType="withEffect">
                                  <p:stCondLst>
                                    <p:cond delay="0"/>
                                  </p:stCondLst>
                                  <p:childTnLst>
                                    <p:set>
                                      <p:cBhvr>
                                        <p:cTn id="9" dur="1" fill="hold">
                                          <p:stCondLst>
                                            <p:cond delay="0"/>
                                          </p:stCondLst>
                                        </p:cTn>
                                        <p:tgtEl>
                                          <p:spTgt spid="1026"/>
                                        </p:tgtEl>
                                        <p:attrNameLst>
                                          <p:attrName>style.visibility</p:attrName>
                                        </p:attrNameLst>
                                      </p:cBhvr>
                                      <p:to>
                                        <p:strVal val="visible"/>
                                      </p:to>
                                    </p:set>
                                    <p:animEffect transition="in" filter="barn(inVertical)">
                                      <p:cBhvr>
                                        <p:cTn id="10" dur="500"/>
                                        <p:tgtEl>
                                          <p:spTgt spid="10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17CF100C-9DED-B950-1E0B-BC7946DF2D7F}"/>
              </a:ext>
            </a:extLst>
          </p:cNvPr>
          <p:cNvSpPr>
            <a:spLocks noGrp="1"/>
          </p:cNvSpPr>
          <p:nvPr>
            <p:ph type="title"/>
          </p:nvPr>
        </p:nvSpPr>
        <p:spPr>
          <a:xfrm>
            <a:off x="5894962" y="479493"/>
            <a:ext cx="5458838" cy="1325563"/>
          </a:xfrm>
        </p:spPr>
        <p:txBody>
          <a:bodyPr>
            <a:normAutofit/>
          </a:bodyPr>
          <a:lstStyle/>
          <a:p>
            <a:r>
              <a:rPr lang="en-US" dirty="0">
                <a:cs typeface="Angsana New" panose="02020603050405020304" pitchFamily="18" charset="-34"/>
              </a:rPr>
              <a:t>Cross validation (DAAG)</a:t>
            </a:r>
            <a:endParaRPr lang="en-US" dirty="0"/>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 name="Content Placeholder 2">
            <a:extLst>
              <a:ext uri="{FF2B5EF4-FFF2-40B4-BE49-F238E27FC236}">
                <a16:creationId xmlns:a16="http://schemas.microsoft.com/office/drawing/2014/main" id="{915BF069-F335-F3D5-7EEA-DF01A169AF01}"/>
              </a:ext>
            </a:extLst>
          </p:cNvPr>
          <p:cNvSpPr>
            <a:spLocks noGrp="1"/>
          </p:cNvSpPr>
          <p:nvPr>
            <p:ph idx="1"/>
          </p:nvPr>
        </p:nvSpPr>
        <p:spPr>
          <a:xfrm>
            <a:off x="2600960" y="4754880"/>
            <a:ext cx="8752839" cy="2145981"/>
          </a:xfrm>
        </p:spPr>
        <p:txBody>
          <a:bodyPr>
            <a:normAutofit fontScale="85000" lnSpcReduction="20000"/>
          </a:bodyPr>
          <a:lstStyle/>
          <a:p>
            <a:r>
              <a:rPr lang="en-US" sz="1600" dirty="0"/>
              <a:t>Package “DAAG”: </a:t>
            </a:r>
            <a:r>
              <a:rPr lang="en-US" sz="1600" b="1" dirty="0"/>
              <a:t>Data Analysis And Graphing</a:t>
            </a:r>
            <a:r>
              <a:rPr lang="en-US" sz="1600" dirty="0"/>
              <a:t>. The ‘DAAG’ package contains three functions for k – fold cross validation; the ‘</a:t>
            </a:r>
            <a:r>
              <a:rPr lang="en-US" sz="1600" dirty="0" err="1"/>
              <a:t>cv.lm</a:t>
            </a:r>
            <a:r>
              <a:rPr lang="en-US" sz="1600" dirty="0"/>
              <a:t>’ function is used for simple linear regression models, the ‘</a:t>
            </a:r>
            <a:r>
              <a:rPr lang="en-US" sz="1600" dirty="0" err="1"/>
              <a:t>CVlm</a:t>
            </a:r>
            <a:r>
              <a:rPr lang="en-US" sz="1600" dirty="0"/>
              <a:t>’ function is used for multiple linear regression models, and the ‘</a:t>
            </a:r>
            <a:r>
              <a:rPr lang="en-US" sz="1600" dirty="0" err="1"/>
              <a:t>CVbinary</a:t>
            </a:r>
            <a:r>
              <a:rPr lang="en-US" sz="1600" dirty="0"/>
              <a:t>’ function is used for logistic regression models. The k –fold method randomly removes k – folds for the testing set and models the remaining (training set) data. </a:t>
            </a:r>
          </a:p>
          <a:p>
            <a:r>
              <a:rPr lang="en-US" sz="1600" dirty="0"/>
              <a:t>R command: library(DAAG); CVlm(data, </a:t>
            </a:r>
            <a:r>
              <a:rPr lang="en-US" sz="1600" dirty="0" err="1"/>
              <a:t>form.lm</a:t>
            </a:r>
            <a:r>
              <a:rPr lang="en-US" sz="1600" dirty="0"/>
              <a:t>, m=3)</a:t>
            </a:r>
          </a:p>
          <a:p>
            <a:r>
              <a:rPr lang="en-US" sz="1600" dirty="0"/>
              <a:t>The input data frame is returned, with additional columns Predicted (Predicted values using all observations) and </a:t>
            </a:r>
            <a:r>
              <a:rPr lang="en-US" sz="1600" dirty="0" err="1"/>
              <a:t>cvpred</a:t>
            </a:r>
            <a:r>
              <a:rPr lang="en-US" sz="1600" dirty="0"/>
              <a:t> (cross-validation predictions). The cross-validation residual sum of squares (ss) and degrees of freedom (df) are returned as attributes of the data frame.</a:t>
            </a:r>
          </a:p>
          <a:p>
            <a:r>
              <a:rPr lang="en-US" sz="1600" dirty="0"/>
              <a:t>Here, at the bottom of the output we get the cross validation </a:t>
            </a:r>
            <a:r>
              <a:rPr lang="en-US" sz="1600" b="1" dirty="0"/>
              <a:t>residual sums of squares </a:t>
            </a:r>
            <a:r>
              <a:rPr lang="en-US" sz="1600" dirty="0"/>
              <a:t>(Overall MS); which is a corrected measure of prediction error averaged across all folds. The function also produces a plot  of each fold’s predicted values against the actual outcome variable (y); with each fold a different color. </a:t>
            </a:r>
          </a:p>
        </p:txBody>
      </p:sp>
      <p:sp>
        <p:nvSpPr>
          <p:cNvPr id="4" name="Slide Number Placeholder 3">
            <a:extLst>
              <a:ext uri="{FF2B5EF4-FFF2-40B4-BE49-F238E27FC236}">
                <a16:creationId xmlns:a16="http://schemas.microsoft.com/office/drawing/2014/main" id="{D919992B-491F-E0E1-E38C-43880610AC9A}"/>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smtClean="0"/>
              <a:pPr>
                <a:spcAft>
                  <a:spcPts val="600"/>
                </a:spcAft>
              </a:pPr>
              <a:t>42</a:t>
            </a:fld>
            <a:endParaRPr lang="en-US"/>
          </a:p>
        </p:txBody>
      </p:sp>
      <p:pic>
        <p:nvPicPr>
          <p:cNvPr id="7" name="Picture 6">
            <a:extLst>
              <a:ext uri="{FF2B5EF4-FFF2-40B4-BE49-F238E27FC236}">
                <a16:creationId xmlns:a16="http://schemas.microsoft.com/office/drawing/2014/main" id="{7EFDBF3A-094C-6FD5-AF06-41B29FCAB6D0}"/>
              </a:ext>
            </a:extLst>
          </p:cNvPr>
          <p:cNvPicPr>
            <a:picLocks noChangeAspect="1"/>
          </p:cNvPicPr>
          <p:nvPr/>
        </p:nvPicPr>
        <p:blipFill>
          <a:blip r:embed="rId3"/>
          <a:stretch>
            <a:fillRect/>
          </a:stretch>
        </p:blipFill>
        <p:spPr>
          <a:xfrm>
            <a:off x="0" y="1695390"/>
            <a:ext cx="7549143" cy="2876610"/>
          </a:xfrm>
          <a:prstGeom prst="rect">
            <a:avLst/>
          </a:prstGeom>
        </p:spPr>
      </p:pic>
    </p:spTree>
    <p:extLst>
      <p:ext uri="{BB962C8B-B14F-4D97-AF65-F5344CB8AC3E}">
        <p14:creationId xmlns:p14="http://schemas.microsoft.com/office/powerpoint/2010/main" val="150686825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607749"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43</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3" name="Picture 2">
            <a:extLst>
              <a:ext uri="{FF2B5EF4-FFF2-40B4-BE49-F238E27FC236}">
                <a16:creationId xmlns:a16="http://schemas.microsoft.com/office/drawing/2014/main" id="{10D97361-28E7-227D-FEAF-C11646B349FD}"/>
              </a:ext>
            </a:extLst>
          </p:cNvPr>
          <p:cNvPicPr>
            <a:picLocks noChangeAspect="1"/>
          </p:cNvPicPr>
          <p:nvPr/>
        </p:nvPicPr>
        <p:blipFill>
          <a:blip r:embed="rId3"/>
          <a:stretch>
            <a:fillRect/>
          </a:stretch>
        </p:blipFill>
        <p:spPr>
          <a:xfrm>
            <a:off x="274832" y="1290036"/>
            <a:ext cx="8105239" cy="5544814"/>
          </a:xfrm>
          <a:prstGeom prst="rect">
            <a:avLst/>
          </a:prstGeom>
        </p:spPr>
      </p:pic>
      <p:graphicFrame>
        <p:nvGraphicFramePr>
          <p:cNvPr id="12" name="Table 12">
            <a:extLst>
              <a:ext uri="{FF2B5EF4-FFF2-40B4-BE49-F238E27FC236}">
                <a16:creationId xmlns:a16="http://schemas.microsoft.com/office/drawing/2014/main" id="{E064BFE2-C6D9-E490-C81A-D9D3C90D874B}"/>
              </a:ext>
            </a:extLst>
          </p:cNvPr>
          <p:cNvGraphicFramePr>
            <a:graphicFrameLocks noGrp="1"/>
          </p:cNvGraphicFramePr>
          <p:nvPr>
            <p:extLst>
              <p:ext uri="{D42A27DB-BD31-4B8C-83A1-F6EECF244321}">
                <p14:modId xmlns:p14="http://schemas.microsoft.com/office/powerpoint/2010/main" val="875988107"/>
              </p:ext>
            </p:extLst>
          </p:nvPr>
        </p:nvGraphicFramePr>
        <p:xfrm>
          <a:off x="7373073" y="2352092"/>
          <a:ext cx="4417701" cy="1483360"/>
        </p:xfrm>
        <a:graphic>
          <a:graphicData uri="http://schemas.openxmlformats.org/drawingml/2006/table">
            <a:tbl>
              <a:tblPr firstRow="1" bandRow="1">
                <a:tableStyleId>{69012ECD-51FC-41F1-AA8D-1B2483CD663E}</a:tableStyleId>
              </a:tblPr>
              <a:tblGrid>
                <a:gridCol w="2050845">
                  <a:extLst>
                    <a:ext uri="{9D8B030D-6E8A-4147-A177-3AD203B41FA5}">
                      <a16:colId xmlns:a16="http://schemas.microsoft.com/office/drawing/2014/main" val="380327767"/>
                    </a:ext>
                  </a:extLst>
                </a:gridCol>
                <a:gridCol w="1427584">
                  <a:extLst>
                    <a:ext uri="{9D8B030D-6E8A-4147-A177-3AD203B41FA5}">
                      <a16:colId xmlns:a16="http://schemas.microsoft.com/office/drawing/2014/main" val="2445147045"/>
                    </a:ext>
                  </a:extLst>
                </a:gridCol>
                <a:gridCol w="939272">
                  <a:extLst>
                    <a:ext uri="{9D8B030D-6E8A-4147-A177-3AD203B41FA5}">
                      <a16:colId xmlns:a16="http://schemas.microsoft.com/office/drawing/2014/main" val="925580665"/>
                    </a:ext>
                  </a:extLst>
                </a:gridCol>
              </a:tblGrid>
              <a:tr h="370840">
                <a:tc>
                  <a:txBody>
                    <a:bodyPr/>
                    <a:lstStyle/>
                    <a:p>
                      <a:r>
                        <a:rPr lang="en-US" sz="1400" dirty="0"/>
                        <a:t>Model </a:t>
                      </a:r>
                    </a:p>
                  </a:txBody>
                  <a:tcPr/>
                </a:tc>
                <a:tc>
                  <a:txBody>
                    <a:bodyPr/>
                    <a:lstStyle/>
                    <a:p>
                      <a:r>
                        <a:rPr lang="en-US" sz="1400" dirty="0"/>
                        <a:t>Adjusted R2 (+)</a:t>
                      </a:r>
                    </a:p>
                  </a:txBody>
                  <a:tcPr/>
                </a:tc>
                <a:tc>
                  <a:txBody>
                    <a:bodyPr/>
                    <a:lstStyle/>
                    <a:p>
                      <a:r>
                        <a:rPr lang="en-US" sz="1400" dirty="0"/>
                        <a:t>RMSE (-)</a:t>
                      </a:r>
                    </a:p>
                  </a:txBody>
                  <a:tcPr/>
                </a:tc>
                <a:extLst>
                  <a:ext uri="{0D108BD9-81ED-4DB2-BD59-A6C34878D82A}">
                    <a16:rowId xmlns:a16="http://schemas.microsoft.com/office/drawing/2014/main" val="2740778823"/>
                  </a:ext>
                </a:extLst>
              </a:tr>
              <a:tr h="370840">
                <a:tc>
                  <a:txBody>
                    <a:bodyPr/>
                    <a:lstStyle/>
                    <a:p>
                      <a:r>
                        <a:rPr lang="en-US" sz="1400" dirty="0"/>
                        <a:t>Model_inter_refine3</a:t>
                      </a:r>
                    </a:p>
                  </a:txBody>
                  <a:tcPr/>
                </a:tc>
                <a:tc>
                  <a:txBody>
                    <a:bodyPr/>
                    <a:lstStyle/>
                    <a:p>
                      <a:r>
                        <a:rPr lang="en-US" sz="1400" dirty="0"/>
                        <a:t>0.9809</a:t>
                      </a:r>
                    </a:p>
                  </a:txBody>
                  <a:tcPr/>
                </a:tc>
                <a:tc>
                  <a:txBody>
                    <a:bodyPr/>
                    <a:lstStyle/>
                    <a:p>
                      <a:r>
                        <a:rPr lang="en-US" sz="1400" dirty="0"/>
                        <a:t>63.6</a:t>
                      </a:r>
                    </a:p>
                  </a:txBody>
                  <a:tcPr/>
                </a:tc>
                <a:extLst>
                  <a:ext uri="{0D108BD9-81ED-4DB2-BD59-A6C34878D82A}">
                    <a16:rowId xmlns:a16="http://schemas.microsoft.com/office/drawing/2014/main" val="3403197033"/>
                  </a:ext>
                </a:extLst>
              </a:tr>
              <a:tr h="370840">
                <a:tc>
                  <a:txBody>
                    <a:bodyPr/>
                    <a:lstStyle/>
                    <a:p>
                      <a:endParaRPr lang="en-US" sz="1400"/>
                    </a:p>
                  </a:txBody>
                  <a:tcPr/>
                </a:tc>
                <a:tc>
                  <a:txBody>
                    <a:bodyPr/>
                    <a:lstStyle/>
                    <a:p>
                      <a:endParaRPr lang="en-US" sz="1400" dirty="0"/>
                    </a:p>
                  </a:txBody>
                  <a:tcPr/>
                </a:tc>
                <a:tc>
                  <a:txBody>
                    <a:bodyPr/>
                    <a:lstStyle/>
                    <a:p>
                      <a:endParaRPr lang="en-US" sz="1400"/>
                    </a:p>
                  </a:txBody>
                  <a:tcPr/>
                </a:tc>
                <a:extLst>
                  <a:ext uri="{0D108BD9-81ED-4DB2-BD59-A6C34878D82A}">
                    <a16:rowId xmlns:a16="http://schemas.microsoft.com/office/drawing/2014/main" val="698601672"/>
                  </a:ext>
                </a:extLst>
              </a:tr>
              <a:tr h="370840">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283394528"/>
                  </a:ext>
                </a:extLst>
              </a:tr>
            </a:tbl>
          </a:graphicData>
        </a:graphic>
      </p:graphicFrame>
    </p:spTree>
    <p:extLst>
      <p:ext uri="{BB962C8B-B14F-4D97-AF65-F5344CB8AC3E}">
        <p14:creationId xmlns:p14="http://schemas.microsoft.com/office/powerpoint/2010/main" val="492422492"/>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7" name="Picture 16">
            <a:extLst>
              <a:ext uri="{FF2B5EF4-FFF2-40B4-BE49-F238E27FC236}">
                <a16:creationId xmlns:a16="http://schemas.microsoft.com/office/drawing/2014/main" id="{4488FBE9-D083-2196-895C-1B48CC4B79EE}"/>
              </a:ext>
            </a:extLst>
          </p:cNvPr>
          <p:cNvPicPr>
            <a:picLocks noChangeAspect="1"/>
          </p:cNvPicPr>
          <p:nvPr/>
        </p:nvPicPr>
        <p:blipFill>
          <a:blip r:embed="rId2"/>
          <a:stretch>
            <a:fillRect/>
          </a:stretch>
        </p:blipFill>
        <p:spPr>
          <a:xfrm>
            <a:off x="211282" y="1323893"/>
            <a:ext cx="8242254" cy="5397582"/>
          </a:xfrm>
          <a:prstGeom prst="rect">
            <a:avLst/>
          </a:pr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44</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graphicFrame>
        <p:nvGraphicFramePr>
          <p:cNvPr id="15" name="Table 12">
            <a:extLst>
              <a:ext uri="{FF2B5EF4-FFF2-40B4-BE49-F238E27FC236}">
                <a16:creationId xmlns:a16="http://schemas.microsoft.com/office/drawing/2014/main" id="{F40A81EE-503B-62F3-CFE0-7322D7608886}"/>
              </a:ext>
            </a:extLst>
          </p:cNvPr>
          <p:cNvGraphicFramePr>
            <a:graphicFrameLocks noGrp="1"/>
          </p:cNvGraphicFramePr>
          <p:nvPr>
            <p:extLst>
              <p:ext uri="{D42A27DB-BD31-4B8C-83A1-F6EECF244321}">
                <p14:modId xmlns:p14="http://schemas.microsoft.com/office/powerpoint/2010/main" val="1481289915"/>
              </p:ext>
            </p:extLst>
          </p:nvPr>
        </p:nvGraphicFramePr>
        <p:xfrm>
          <a:off x="7373073" y="2352092"/>
          <a:ext cx="4417701" cy="1483360"/>
        </p:xfrm>
        <a:graphic>
          <a:graphicData uri="http://schemas.openxmlformats.org/drawingml/2006/table">
            <a:tbl>
              <a:tblPr firstRow="1" bandRow="1">
                <a:tableStyleId>{69012ECD-51FC-41F1-AA8D-1B2483CD663E}</a:tableStyleId>
              </a:tblPr>
              <a:tblGrid>
                <a:gridCol w="2323626">
                  <a:extLst>
                    <a:ext uri="{9D8B030D-6E8A-4147-A177-3AD203B41FA5}">
                      <a16:colId xmlns:a16="http://schemas.microsoft.com/office/drawing/2014/main" val="380327767"/>
                    </a:ext>
                  </a:extLst>
                </a:gridCol>
                <a:gridCol w="1229586">
                  <a:extLst>
                    <a:ext uri="{9D8B030D-6E8A-4147-A177-3AD203B41FA5}">
                      <a16:colId xmlns:a16="http://schemas.microsoft.com/office/drawing/2014/main" val="2445147045"/>
                    </a:ext>
                  </a:extLst>
                </a:gridCol>
                <a:gridCol w="864489">
                  <a:extLst>
                    <a:ext uri="{9D8B030D-6E8A-4147-A177-3AD203B41FA5}">
                      <a16:colId xmlns:a16="http://schemas.microsoft.com/office/drawing/2014/main" val="925580665"/>
                    </a:ext>
                  </a:extLst>
                </a:gridCol>
              </a:tblGrid>
              <a:tr h="370840">
                <a:tc>
                  <a:txBody>
                    <a:bodyPr/>
                    <a:lstStyle/>
                    <a:p>
                      <a:r>
                        <a:rPr lang="en-US" sz="1400" dirty="0"/>
                        <a:t>Model </a:t>
                      </a:r>
                    </a:p>
                  </a:txBody>
                  <a:tcPr/>
                </a:tc>
                <a:tc>
                  <a:txBody>
                    <a:bodyPr/>
                    <a:lstStyle/>
                    <a:p>
                      <a:r>
                        <a:rPr lang="en-US" sz="1400" dirty="0"/>
                        <a:t>Adjusted R2</a:t>
                      </a:r>
                    </a:p>
                  </a:txBody>
                  <a:tcPr/>
                </a:tc>
                <a:tc>
                  <a:txBody>
                    <a:bodyPr/>
                    <a:lstStyle/>
                    <a:p>
                      <a:r>
                        <a:rPr lang="en-US" sz="1400" dirty="0"/>
                        <a:t>RMSE</a:t>
                      </a:r>
                    </a:p>
                  </a:txBody>
                  <a:tcPr/>
                </a:tc>
                <a:extLst>
                  <a:ext uri="{0D108BD9-81ED-4DB2-BD59-A6C34878D82A}">
                    <a16:rowId xmlns:a16="http://schemas.microsoft.com/office/drawing/2014/main" val="2740778823"/>
                  </a:ext>
                </a:extLst>
              </a:tr>
              <a:tr h="370840">
                <a:tc>
                  <a:txBody>
                    <a:bodyPr/>
                    <a:lstStyle/>
                    <a:p>
                      <a:r>
                        <a:rPr lang="en-US" sz="1400" dirty="0"/>
                        <a:t>Model_inter_refine3</a:t>
                      </a:r>
                    </a:p>
                  </a:txBody>
                  <a:tcPr/>
                </a:tc>
                <a:tc>
                  <a:txBody>
                    <a:bodyPr/>
                    <a:lstStyle/>
                    <a:p>
                      <a:r>
                        <a:rPr lang="en-US" sz="1400" dirty="0"/>
                        <a:t>0.9809</a:t>
                      </a:r>
                    </a:p>
                  </a:txBody>
                  <a:tcPr/>
                </a:tc>
                <a:tc>
                  <a:txBody>
                    <a:bodyPr/>
                    <a:lstStyle/>
                    <a:p>
                      <a:r>
                        <a:rPr lang="en-US" sz="1400" dirty="0"/>
                        <a:t>63.6</a:t>
                      </a:r>
                    </a:p>
                  </a:txBody>
                  <a:tcPr/>
                </a:tc>
                <a:extLst>
                  <a:ext uri="{0D108BD9-81ED-4DB2-BD59-A6C34878D82A}">
                    <a16:rowId xmlns:a16="http://schemas.microsoft.com/office/drawing/2014/main" val="3403197033"/>
                  </a:ext>
                </a:extLst>
              </a:tr>
              <a:tr h="370840">
                <a:tc>
                  <a:txBody>
                    <a:bodyPr/>
                    <a:lstStyle/>
                    <a:p>
                      <a:r>
                        <a:rPr lang="en-US" sz="1400" dirty="0"/>
                        <a:t>Model_inter_high_order1</a:t>
                      </a:r>
                    </a:p>
                  </a:txBody>
                  <a:tcPr/>
                </a:tc>
                <a:tc>
                  <a:txBody>
                    <a:bodyPr/>
                    <a:lstStyle/>
                    <a:p>
                      <a:r>
                        <a:rPr lang="en-US" sz="1400" dirty="0"/>
                        <a:t>0.9852</a:t>
                      </a:r>
                    </a:p>
                  </a:txBody>
                  <a:tcPr/>
                </a:tc>
                <a:tc>
                  <a:txBody>
                    <a:bodyPr/>
                    <a:lstStyle/>
                    <a:p>
                      <a:r>
                        <a:rPr lang="en-US" sz="1400" dirty="0"/>
                        <a:t>56</a:t>
                      </a:r>
                    </a:p>
                  </a:txBody>
                  <a:tcPr/>
                </a:tc>
                <a:extLst>
                  <a:ext uri="{0D108BD9-81ED-4DB2-BD59-A6C34878D82A}">
                    <a16:rowId xmlns:a16="http://schemas.microsoft.com/office/drawing/2014/main" val="698601672"/>
                  </a:ext>
                </a:extLst>
              </a:tr>
              <a:tr h="370840">
                <a:tc>
                  <a:txBody>
                    <a:bodyPr/>
                    <a:lstStyle/>
                    <a:p>
                      <a:endParaRPr lang="en-US" sz="1400"/>
                    </a:p>
                  </a:txBody>
                  <a:tcPr/>
                </a:tc>
                <a:tc>
                  <a:txBody>
                    <a:bodyPr/>
                    <a:lstStyle/>
                    <a:p>
                      <a:endParaRPr lang="en-US" sz="1400"/>
                    </a:p>
                  </a:txBody>
                  <a:tcPr/>
                </a:tc>
                <a:tc>
                  <a:txBody>
                    <a:bodyPr/>
                    <a:lstStyle/>
                    <a:p>
                      <a:endParaRPr lang="en-US" sz="1400" dirty="0"/>
                    </a:p>
                  </a:txBody>
                  <a:tcPr/>
                </a:tc>
                <a:extLst>
                  <a:ext uri="{0D108BD9-81ED-4DB2-BD59-A6C34878D82A}">
                    <a16:rowId xmlns:a16="http://schemas.microsoft.com/office/drawing/2014/main" val="2283394528"/>
                  </a:ext>
                </a:extLst>
              </a:tr>
            </a:tbl>
          </a:graphicData>
        </a:graphic>
      </p:graphicFrame>
    </p:spTree>
    <p:extLst>
      <p:ext uri="{BB962C8B-B14F-4D97-AF65-F5344CB8AC3E}">
        <p14:creationId xmlns:p14="http://schemas.microsoft.com/office/powerpoint/2010/main" val="3465709124"/>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45</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7" name="Picture 6">
            <a:extLst>
              <a:ext uri="{FF2B5EF4-FFF2-40B4-BE49-F238E27FC236}">
                <a16:creationId xmlns:a16="http://schemas.microsoft.com/office/drawing/2014/main" id="{7A5DEEFF-331A-B40F-7C94-7CEC20656BD9}"/>
              </a:ext>
            </a:extLst>
          </p:cNvPr>
          <p:cNvPicPr>
            <a:picLocks noChangeAspect="1"/>
          </p:cNvPicPr>
          <p:nvPr/>
        </p:nvPicPr>
        <p:blipFill>
          <a:blip r:embed="rId3"/>
          <a:stretch>
            <a:fillRect/>
          </a:stretch>
        </p:blipFill>
        <p:spPr>
          <a:xfrm>
            <a:off x="89504" y="1286128"/>
            <a:ext cx="7457190" cy="5470072"/>
          </a:xfrm>
          <a:prstGeom prst="rect">
            <a:avLst/>
          </a:prstGeom>
        </p:spPr>
      </p:pic>
      <p:graphicFrame>
        <p:nvGraphicFramePr>
          <p:cNvPr id="15" name="Table 12">
            <a:extLst>
              <a:ext uri="{FF2B5EF4-FFF2-40B4-BE49-F238E27FC236}">
                <a16:creationId xmlns:a16="http://schemas.microsoft.com/office/drawing/2014/main" id="{F40A81EE-503B-62F3-CFE0-7322D7608886}"/>
              </a:ext>
            </a:extLst>
          </p:cNvPr>
          <p:cNvGraphicFramePr>
            <a:graphicFrameLocks noGrp="1"/>
          </p:cNvGraphicFramePr>
          <p:nvPr>
            <p:extLst>
              <p:ext uri="{D42A27DB-BD31-4B8C-83A1-F6EECF244321}">
                <p14:modId xmlns:p14="http://schemas.microsoft.com/office/powerpoint/2010/main" val="852223387"/>
              </p:ext>
            </p:extLst>
          </p:nvPr>
        </p:nvGraphicFramePr>
        <p:xfrm>
          <a:off x="7373073" y="2352092"/>
          <a:ext cx="4417701" cy="1483360"/>
        </p:xfrm>
        <a:graphic>
          <a:graphicData uri="http://schemas.openxmlformats.org/drawingml/2006/table">
            <a:tbl>
              <a:tblPr firstRow="1" bandRow="1">
                <a:tableStyleId>{69012ECD-51FC-41F1-AA8D-1B2483CD663E}</a:tableStyleId>
              </a:tblPr>
              <a:tblGrid>
                <a:gridCol w="2323626">
                  <a:extLst>
                    <a:ext uri="{9D8B030D-6E8A-4147-A177-3AD203B41FA5}">
                      <a16:colId xmlns:a16="http://schemas.microsoft.com/office/drawing/2014/main" val="380327767"/>
                    </a:ext>
                  </a:extLst>
                </a:gridCol>
                <a:gridCol w="1229586">
                  <a:extLst>
                    <a:ext uri="{9D8B030D-6E8A-4147-A177-3AD203B41FA5}">
                      <a16:colId xmlns:a16="http://schemas.microsoft.com/office/drawing/2014/main" val="2445147045"/>
                    </a:ext>
                  </a:extLst>
                </a:gridCol>
                <a:gridCol w="864489">
                  <a:extLst>
                    <a:ext uri="{9D8B030D-6E8A-4147-A177-3AD203B41FA5}">
                      <a16:colId xmlns:a16="http://schemas.microsoft.com/office/drawing/2014/main" val="925580665"/>
                    </a:ext>
                  </a:extLst>
                </a:gridCol>
              </a:tblGrid>
              <a:tr h="370840">
                <a:tc>
                  <a:txBody>
                    <a:bodyPr/>
                    <a:lstStyle/>
                    <a:p>
                      <a:r>
                        <a:rPr lang="en-US" sz="1400" dirty="0"/>
                        <a:t>Model </a:t>
                      </a:r>
                    </a:p>
                  </a:txBody>
                  <a:tcPr/>
                </a:tc>
                <a:tc>
                  <a:txBody>
                    <a:bodyPr/>
                    <a:lstStyle/>
                    <a:p>
                      <a:r>
                        <a:rPr lang="en-US" sz="1400" dirty="0"/>
                        <a:t>Adjusted R2</a:t>
                      </a:r>
                    </a:p>
                  </a:txBody>
                  <a:tcPr/>
                </a:tc>
                <a:tc>
                  <a:txBody>
                    <a:bodyPr/>
                    <a:lstStyle/>
                    <a:p>
                      <a:r>
                        <a:rPr lang="en-US" sz="1400" dirty="0"/>
                        <a:t>RMSE</a:t>
                      </a:r>
                    </a:p>
                  </a:txBody>
                  <a:tcPr/>
                </a:tc>
                <a:extLst>
                  <a:ext uri="{0D108BD9-81ED-4DB2-BD59-A6C34878D82A}">
                    <a16:rowId xmlns:a16="http://schemas.microsoft.com/office/drawing/2014/main" val="2740778823"/>
                  </a:ext>
                </a:extLst>
              </a:tr>
              <a:tr h="370840">
                <a:tc>
                  <a:txBody>
                    <a:bodyPr/>
                    <a:lstStyle/>
                    <a:p>
                      <a:r>
                        <a:rPr lang="en-US" sz="1400" dirty="0"/>
                        <a:t>Model_inter_refine3</a:t>
                      </a:r>
                    </a:p>
                  </a:txBody>
                  <a:tcPr/>
                </a:tc>
                <a:tc>
                  <a:txBody>
                    <a:bodyPr/>
                    <a:lstStyle/>
                    <a:p>
                      <a:r>
                        <a:rPr lang="en-US" sz="1400" dirty="0"/>
                        <a:t>0.9809</a:t>
                      </a:r>
                    </a:p>
                  </a:txBody>
                  <a:tcPr/>
                </a:tc>
                <a:tc>
                  <a:txBody>
                    <a:bodyPr/>
                    <a:lstStyle/>
                    <a:p>
                      <a:r>
                        <a:rPr lang="en-US" sz="1400" dirty="0"/>
                        <a:t>63.6</a:t>
                      </a:r>
                    </a:p>
                  </a:txBody>
                  <a:tcPr/>
                </a:tc>
                <a:extLst>
                  <a:ext uri="{0D108BD9-81ED-4DB2-BD59-A6C34878D82A}">
                    <a16:rowId xmlns:a16="http://schemas.microsoft.com/office/drawing/2014/main" val="3403197033"/>
                  </a:ext>
                </a:extLst>
              </a:tr>
              <a:tr h="370840">
                <a:tc>
                  <a:txBody>
                    <a:bodyPr/>
                    <a:lstStyle/>
                    <a:p>
                      <a:r>
                        <a:rPr lang="en-US" sz="1400" dirty="0"/>
                        <a:t>Model_inter_high_order1</a:t>
                      </a:r>
                    </a:p>
                  </a:txBody>
                  <a:tcPr/>
                </a:tc>
                <a:tc>
                  <a:txBody>
                    <a:bodyPr/>
                    <a:lstStyle/>
                    <a:p>
                      <a:r>
                        <a:rPr lang="en-US" sz="1400" dirty="0"/>
                        <a:t>0.9852</a:t>
                      </a:r>
                    </a:p>
                  </a:txBody>
                  <a:tcPr/>
                </a:tc>
                <a:tc>
                  <a:txBody>
                    <a:bodyPr/>
                    <a:lstStyle/>
                    <a:p>
                      <a:r>
                        <a:rPr lang="en-US" sz="1400" dirty="0"/>
                        <a:t>56</a:t>
                      </a:r>
                    </a:p>
                  </a:txBody>
                  <a:tcPr/>
                </a:tc>
                <a:extLst>
                  <a:ext uri="{0D108BD9-81ED-4DB2-BD59-A6C34878D82A}">
                    <a16:rowId xmlns:a16="http://schemas.microsoft.com/office/drawing/2014/main" val="6986016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r>
                        <a:rPr lang="en-US" sz="1400" dirty="0"/>
                        <a:t>0.9855</a:t>
                      </a:r>
                    </a:p>
                  </a:txBody>
                  <a:tcPr/>
                </a:tc>
                <a:tc>
                  <a:txBody>
                    <a:bodyPr/>
                    <a:lstStyle/>
                    <a:p>
                      <a:r>
                        <a:rPr lang="en-US" sz="1400" dirty="0"/>
                        <a:t>55.35</a:t>
                      </a:r>
                    </a:p>
                  </a:txBody>
                  <a:tcPr/>
                </a:tc>
                <a:extLst>
                  <a:ext uri="{0D108BD9-81ED-4DB2-BD59-A6C34878D82A}">
                    <a16:rowId xmlns:a16="http://schemas.microsoft.com/office/drawing/2014/main" val="2283394528"/>
                  </a:ext>
                </a:extLst>
              </a:tr>
            </a:tbl>
          </a:graphicData>
        </a:graphic>
      </p:graphicFrame>
      <p:sp>
        <p:nvSpPr>
          <p:cNvPr id="9" name="TextBox 8">
            <a:extLst>
              <a:ext uri="{FF2B5EF4-FFF2-40B4-BE49-F238E27FC236}">
                <a16:creationId xmlns:a16="http://schemas.microsoft.com/office/drawing/2014/main" id="{C48BB1A2-140E-DB39-97EA-FDDAD11D6B59}"/>
              </a:ext>
            </a:extLst>
          </p:cNvPr>
          <p:cNvSpPr txBox="1"/>
          <p:nvPr/>
        </p:nvSpPr>
        <p:spPr>
          <a:xfrm>
            <a:off x="7546694" y="4344261"/>
            <a:ext cx="4130811" cy="369332"/>
          </a:xfrm>
          <a:prstGeom prst="rect">
            <a:avLst/>
          </a:prstGeom>
          <a:noFill/>
        </p:spPr>
        <p:txBody>
          <a:bodyPr wrap="none" rtlCol="0">
            <a:spAutoFit/>
          </a:bodyPr>
          <a:lstStyle/>
          <a:p>
            <a:r>
              <a:rPr lang="en-US" dirty="0"/>
              <a:t>Is there any overfitting for the last model?</a:t>
            </a:r>
          </a:p>
        </p:txBody>
      </p:sp>
    </p:spTree>
    <p:extLst>
      <p:ext uri="{BB962C8B-B14F-4D97-AF65-F5344CB8AC3E}">
        <p14:creationId xmlns:p14="http://schemas.microsoft.com/office/powerpoint/2010/main" val="26263368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8" presetClass="emph" presetSubtype="0" fill="hold" grpId="0" nodeType="clickEffect">
                                  <p:stCondLst>
                                    <p:cond delay="0"/>
                                  </p:stCondLst>
                                  <p:childTnLst>
                                    <p:animRot by="21600000">
                                      <p:cBhvr>
                                        <p:cTn id="6" dur="2000" fill="hold"/>
                                        <p:tgtEl>
                                          <p:spTgt spid="9"/>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46</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9" name="Picture 8">
            <a:extLst>
              <a:ext uri="{FF2B5EF4-FFF2-40B4-BE49-F238E27FC236}">
                <a16:creationId xmlns:a16="http://schemas.microsoft.com/office/drawing/2014/main" id="{B0D8A03B-A595-5090-EB51-BBD7CC0F18D5}"/>
              </a:ext>
            </a:extLst>
          </p:cNvPr>
          <p:cNvPicPr>
            <a:picLocks noChangeAspect="1"/>
          </p:cNvPicPr>
          <p:nvPr/>
        </p:nvPicPr>
        <p:blipFill>
          <a:blip r:embed="rId3"/>
          <a:stretch>
            <a:fillRect/>
          </a:stretch>
        </p:blipFill>
        <p:spPr>
          <a:xfrm>
            <a:off x="34725" y="1259410"/>
            <a:ext cx="12076252" cy="3348382"/>
          </a:xfrm>
          <a:prstGeom prst="rect">
            <a:avLst/>
          </a:prstGeom>
        </p:spPr>
      </p:pic>
      <p:pic>
        <p:nvPicPr>
          <p:cNvPr id="11" name="Picture 10">
            <a:extLst>
              <a:ext uri="{FF2B5EF4-FFF2-40B4-BE49-F238E27FC236}">
                <a16:creationId xmlns:a16="http://schemas.microsoft.com/office/drawing/2014/main" id="{CD33C943-55D6-86A2-A60D-210CE6E6912D}"/>
              </a:ext>
            </a:extLst>
          </p:cNvPr>
          <p:cNvPicPr>
            <a:picLocks noChangeAspect="1"/>
          </p:cNvPicPr>
          <p:nvPr/>
        </p:nvPicPr>
        <p:blipFill>
          <a:blip r:embed="rId4"/>
          <a:stretch>
            <a:fillRect/>
          </a:stretch>
        </p:blipFill>
        <p:spPr>
          <a:xfrm>
            <a:off x="81024" y="2562951"/>
            <a:ext cx="12029953" cy="3411710"/>
          </a:xfrm>
          <a:prstGeom prst="rect">
            <a:avLst/>
          </a:prstGeom>
          <a:ln>
            <a:solidFill>
              <a:schemeClr val="tx1"/>
            </a:solidFill>
          </a:ln>
        </p:spPr>
      </p:pic>
      <p:sp>
        <p:nvSpPr>
          <p:cNvPr id="12" name="TextBox 11">
            <a:extLst>
              <a:ext uri="{FF2B5EF4-FFF2-40B4-BE49-F238E27FC236}">
                <a16:creationId xmlns:a16="http://schemas.microsoft.com/office/drawing/2014/main" id="{057AF172-7FC5-473B-5037-12097624BF5A}"/>
              </a:ext>
            </a:extLst>
          </p:cNvPr>
          <p:cNvSpPr txBox="1"/>
          <p:nvPr/>
        </p:nvSpPr>
        <p:spPr>
          <a:xfrm>
            <a:off x="254643" y="599810"/>
            <a:ext cx="3782189" cy="369332"/>
          </a:xfrm>
          <a:prstGeom prst="rect">
            <a:avLst/>
          </a:prstGeom>
          <a:noFill/>
        </p:spPr>
        <p:txBody>
          <a:bodyPr wrap="none" rtlCol="0">
            <a:spAutoFit/>
          </a:bodyPr>
          <a:lstStyle/>
          <a:p>
            <a:r>
              <a:rPr lang="en-US" dirty="0"/>
              <a:t>Cross validation with CVlm() function! </a:t>
            </a:r>
          </a:p>
        </p:txBody>
      </p:sp>
      <p:graphicFrame>
        <p:nvGraphicFramePr>
          <p:cNvPr id="13" name="Table 12">
            <a:extLst>
              <a:ext uri="{FF2B5EF4-FFF2-40B4-BE49-F238E27FC236}">
                <a16:creationId xmlns:a16="http://schemas.microsoft.com/office/drawing/2014/main" id="{31C962C8-3602-84C5-CC56-A8D258F821E7}"/>
              </a:ext>
            </a:extLst>
          </p:cNvPr>
          <p:cNvGraphicFramePr>
            <a:graphicFrameLocks noGrp="1"/>
          </p:cNvGraphicFramePr>
          <p:nvPr>
            <p:extLst>
              <p:ext uri="{D42A27DB-BD31-4B8C-83A1-F6EECF244321}">
                <p14:modId xmlns:p14="http://schemas.microsoft.com/office/powerpoint/2010/main" val="270742638"/>
              </p:ext>
            </p:extLst>
          </p:nvPr>
        </p:nvGraphicFramePr>
        <p:xfrm>
          <a:off x="4780344" y="5371171"/>
          <a:ext cx="4988568" cy="1432560"/>
        </p:xfrm>
        <a:graphic>
          <a:graphicData uri="http://schemas.openxmlformats.org/drawingml/2006/table">
            <a:tbl>
              <a:tblPr firstRow="1" bandRow="1">
                <a:tableStyleId>{912C8C85-51F0-491E-9774-3900AFEF0FD7}</a:tableStyleId>
              </a:tblPr>
              <a:tblGrid>
                <a:gridCol w="2712183">
                  <a:extLst>
                    <a:ext uri="{9D8B030D-6E8A-4147-A177-3AD203B41FA5}">
                      <a16:colId xmlns:a16="http://schemas.microsoft.com/office/drawing/2014/main" val="380327767"/>
                    </a:ext>
                  </a:extLst>
                </a:gridCol>
                <a:gridCol w="1053296">
                  <a:extLst>
                    <a:ext uri="{9D8B030D-6E8A-4147-A177-3AD203B41FA5}">
                      <a16:colId xmlns:a16="http://schemas.microsoft.com/office/drawing/2014/main" val="925580665"/>
                    </a:ext>
                  </a:extLst>
                </a:gridCol>
                <a:gridCol w="1223089">
                  <a:extLst>
                    <a:ext uri="{9D8B030D-6E8A-4147-A177-3AD203B41FA5}">
                      <a16:colId xmlns:a16="http://schemas.microsoft.com/office/drawing/2014/main" val="4052067369"/>
                    </a:ext>
                  </a:extLst>
                </a:gridCol>
              </a:tblGrid>
              <a:tr h="432655">
                <a:tc>
                  <a:txBody>
                    <a:bodyPr/>
                    <a:lstStyle/>
                    <a:p>
                      <a:r>
                        <a:rPr lang="en-US" sz="1400" dirty="0"/>
                        <a:t>Model </a:t>
                      </a:r>
                    </a:p>
                  </a:txBody>
                  <a:tcPr/>
                </a:tc>
                <a:tc>
                  <a:txBody>
                    <a:bodyPr/>
                    <a:lstStyle/>
                    <a:p>
                      <a:r>
                        <a:rPr lang="en-US" sz="1400" dirty="0"/>
                        <a:t>Test MSE</a:t>
                      </a:r>
                    </a:p>
                  </a:txBody>
                  <a:tcPr/>
                </a:tc>
                <a:tc>
                  <a:txBody>
                    <a:bodyPr/>
                    <a:lstStyle/>
                    <a:p>
                      <a:r>
                        <a:rPr lang="en-US" sz="1400" dirty="0"/>
                        <a:t>Overall  mean squared error</a:t>
                      </a:r>
                    </a:p>
                  </a:txBody>
                  <a:tcPr/>
                </a:tc>
                <a:extLst>
                  <a:ext uri="{0D108BD9-81ED-4DB2-BD59-A6C34878D82A}">
                    <a16:rowId xmlns:a16="http://schemas.microsoft.com/office/drawing/2014/main" val="2740778823"/>
                  </a:ext>
                </a:extLst>
              </a:tr>
              <a:tr h="254503">
                <a:tc>
                  <a:txBody>
                    <a:bodyPr/>
                    <a:lstStyle/>
                    <a:p>
                      <a:r>
                        <a:rPr lang="en-US" sz="1400" dirty="0"/>
                        <a:t>Model_inter_refine3</a:t>
                      </a:r>
                    </a:p>
                  </a:txBody>
                  <a:tcPr/>
                </a:tc>
                <a:tc>
                  <a:txBody>
                    <a:bodyPr/>
                    <a:lstStyle/>
                    <a:p>
                      <a:endParaRPr lang="en-US" sz="1400" dirty="0"/>
                    </a:p>
                  </a:txBody>
                  <a:tcPr/>
                </a:tc>
                <a:tc>
                  <a:txBody>
                    <a:bodyPr/>
                    <a:lstStyle/>
                    <a:p>
                      <a:r>
                        <a:rPr lang="en-US" sz="1400" dirty="0"/>
                        <a:t>4378.823 </a:t>
                      </a:r>
                    </a:p>
                  </a:txBody>
                  <a:tcPr/>
                </a:tc>
                <a:extLst>
                  <a:ext uri="{0D108BD9-81ED-4DB2-BD59-A6C34878D82A}">
                    <a16:rowId xmlns:a16="http://schemas.microsoft.com/office/drawing/2014/main" val="3403197033"/>
                  </a:ext>
                </a:extLst>
              </a:tr>
              <a:tr h="254503">
                <a:tc>
                  <a:txBody>
                    <a:bodyPr/>
                    <a:lstStyle/>
                    <a:p>
                      <a:r>
                        <a:rPr lang="en-US" sz="1400" dirty="0"/>
                        <a:t>Model_inter_high_order1</a:t>
                      </a:r>
                    </a:p>
                  </a:txBody>
                  <a:tcPr/>
                </a:tc>
                <a:tc>
                  <a:txBody>
                    <a:bodyPr/>
                    <a:lstStyle/>
                    <a:p>
                      <a:endParaRPr lang="en-US" sz="1400" dirty="0"/>
                    </a:p>
                  </a:txBody>
                  <a:tcPr/>
                </a:tc>
                <a:tc>
                  <a:txBody>
                    <a:bodyPr/>
                    <a:lstStyle/>
                    <a:p>
                      <a:r>
                        <a:rPr lang="en-US" sz="1400" dirty="0"/>
                        <a:t>3320.602</a:t>
                      </a:r>
                    </a:p>
                  </a:txBody>
                  <a:tcPr/>
                </a:tc>
                <a:extLst>
                  <a:ext uri="{0D108BD9-81ED-4DB2-BD59-A6C34878D82A}">
                    <a16:rowId xmlns:a16="http://schemas.microsoft.com/office/drawing/2014/main" val="698601672"/>
                  </a:ext>
                </a:extLst>
              </a:tr>
              <a:tr h="254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endParaRPr lang="en-US" sz="1400" dirty="0"/>
                    </a:p>
                  </a:txBody>
                  <a:tcPr/>
                </a:tc>
                <a:tc>
                  <a:txBody>
                    <a:bodyPr/>
                    <a:lstStyle/>
                    <a:p>
                      <a:r>
                        <a:rPr lang="en-US" sz="1400" dirty="0"/>
                        <a:t>3330.393</a:t>
                      </a:r>
                    </a:p>
                  </a:txBody>
                  <a:tcPr/>
                </a:tc>
                <a:extLst>
                  <a:ext uri="{0D108BD9-81ED-4DB2-BD59-A6C34878D82A}">
                    <a16:rowId xmlns:a16="http://schemas.microsoft.com/office/drawing/2014/main" val="2283394528"/>
                  </a:ext>
                </a:extLst>
              </a:tr>
            </a:tbl>
          </a:graphicData>
        </a:graphic>
      </p:graphicFrame>
    </p:spTree>
    <p:extLst>
      <p:ext uri="{BB962C8B-B14F-4D97-AF65-F5344CB8AC3E}">
        <p14:creationId xmlns:p14="http://schemas.microsoft.com/office/powerpoint/2010/main" val="219370519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anim calcmode="lin" valueType="num">
                                      <p:cBhvr>
                                        <p:cTn id="7" dur="1000" fill="hold"/>
                                        <p:tgtEl>
                                          <p:spTgt spid="11"/>
                                        </p:tgtEl>
                                        <p:attrNameLst>
                                          <p:attrName>ppt_w</p:attrName>
                                        </p:attrNameLst>
                                      </p:cBhvr>
                                      <p:tavLst>
                                        <p:tav tm="0">
                                          <p:val>
                                            <p:fltVal val="0"/>
                                          </p:val>
                                        </p:tav>
                                        <p:tav tm="100000">
                                          <p:val>
                                            <p:strVal val="#ppt_w"/>
                                          </p:val>
                                        </p:tav>
                                      </p:tavLst>
                                    </p:anim>
                                    <p:anim calcmode="lin" valueType="num">
                                      <p:cBhvr>
                                        <p:cTn id="8" dur="1000" fill="hold"/>
                                        <p:tgtEl>
                                          <p:spTgt spid="11"/>
                                        </p:tgtEl>
                                        <p:attrNameLst>
                                          <p:attrName>ppt_h</p:attrName>
                                        </p:attrNameLst>
                                      </p:cBhvr>
                                      <p:tavLst>
                                        <p:tav tm="0">
                                          <p:val>
                                            <p:fltVal val="0"/>
                                          </p:val>
                                        </p:tav>
                                        <p:tav tm="100000">
                                          <p:val>
                                            <p:strVal val="#ppt_h"/>
                                          </p:val>
                                        </p:tav>
                                      </p:tavLst>
                                    </p:anim>
                                    <p:anim calcmode="lin" valueType="num">
                                      <p:cBhvr>
                                        <p:cTn id="9" dur="1000" fill="hold"/>
                                        <p:tgtEl>
                                          <p:spTgt spid="11"/>
                                        </p:tgtEl>
                                        <p:attrNameLst>
                                          <p:attrName>style.rotation</p:attrName>
                                        </p:attrNameLst>
                                      </p:cBhvr>
                                      <p:tavLst>
                                        <p:tav tm="0">
                                          <p:val>
                                            <p:fltVal val="90"/>
                                          </p:val>
                                        </p:tav>
                                        <p:tav tm="100000">
                                          <p:val>
                                            <p:fltVal val="0"/>
                                          </p:val>
                                        </p:tav>
                                      </p:tavLst>
                                    </p:anim>
                                    <p:animEffect transition="in" filter="fade">
                                      <p:cBhvr>
                                        <p:cTn id="10" dur="10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47</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12" name="TextBox 11">
            <a:extLst>
              <a:ext uri="{FF2B5EF4-FFF2-40B4-BE49-F238E27FC236}">
                <a16:creationId xmlns:a16="http://schemas.microsoft.com/office/drawing/2014/main" id="{057AF172-7FC5-473B-5037-12097624BF5A}"/>
              </a:ext>
            </a:extLst>
          </p:cNvPr>
          <p:cNvSpPr txBox="1"/>
          <p:nvPr/>
        </p:nvSpPr>
        <p:spPr>
          <a:xfrm>
            <a:off x="254643" y="599810"/>
            <a:ext cx="3782189" cy="369332"/>
          </a:xfrm>
          <a:prstGeom prst="rect">
            <a:avLst/>
          </a:prstGeom>
          <a:noFill/>
        </p:spPr>
        <p:txBody>
          <a:bodyPr wrap="none" rtlCol="0">
            <a:spAutoFit/>
          </a:bodyPr>
          <a:lstStyle/>
          <a:p>
            <a:r>
              <a:rPr lang="en-US" dirty="0"/>
              <a:t>Cross validation with CVlm() function! </a:t>
            </a:r>
          </a:p>
        </p:txBody>
      </p:sp>
      <p:pic>
        <p:nvPicPr>
          <p:cNvPr id="10" name="Picture 9">
            <a:extLst>
              <a:ext uri="{FF2B5EF4-FFF2-40B4-BE49-F238E27FC236}">
                <a16:creationId xmlns:a16="http://schemas.microsoft.com/office/drawing/2014/main" id="{569E5085-8127-EA5E-1863-293E857688C4}"/>
              </a:ext>
            </a:extLst>
          </p:cNvPr>
          <p:cNvPicPr>
            <a:picLocks noChangeAspect="1"/>
          </p:cNvPicPr>
          <p:nvPr/>
        </p:nvPicPr>
        <p:blipFill>
          <a:blip r:embed="rId3"/>
          <a:stretch>
            <a:fillRect/>
          </a:stretch>
        </p:blipFill>
        <p:spPr>
          <a:xfrm>
            <a:off x="18523" y="1270134"/>
            <a:ext cx="12154953" cy="3642676"/>
          </a:xfrm>
          <a:prstGeom prst="rect">
            <a:avLst/>
          </a:prstGeom>
        </p:spPr>
      </p:pic>
      <p:pic>
        <p:nvPicPr>
          <p:cNvPr id="14" name="Picture 13">
            <a:extLst>
              <a:ext uri="{FF2B5EF4-FFF2-40B4-BE49-F238E27FC236}">
                <a16:creationId xmlns:a16="http://schemas.microsoft.com/office/drawing/2014/main" id="{2BD1B3C2-2164-680A-4E77-E2115D8CB244}"/>
              </a:ext>
            </a:extLst>
          </p:cNvPr>
          <p:cNvPicPr>
            <a:picLocks noChangeAspect="1"/>
          </p:cNvPicPr>
          <p:nvPr/>
        </p:nvPicPr>
        <p:blipFill>
          <a:blip r:embed="rId4"/>
          <a:stretch>
            <a:fillRect/>
          </a:stretch>
        </p:blipFill>
        <p:spPr>
          <a:xfrm>
            <a:off x="14713" y="1995379"/>
            <a:ext cx="12162574" cy="3330229"/>
          </a:xfrm>
          <a:prstGeom prst="rect">
            <a:avLst/>
          </a:prstGeom>
          <a:ln>
            <a:solidFill>
              <a:schemeClr val="tx1"/>
            </a:solidFill>
          </a:ln>
        </p:spPr>
      </p:pic>
      <p:graphicFrame>
        <p:nvGraphicFramePr>
          <p:cNvPr id="15" name="Table 12">
            <a:extLst>
              <a:ext uri="{FF2B5EF4-FFF2-40B4-BE49-F238E27FC236}">
                <a16:creationId xmlns:a16="http://schemas.microsoft.com/office/drawing/2014/main" id="{F1D5190F-5BD2-1B0F-EEC4-B3825BF9A4D0}"/>
              </a:ext>
            </a:extLst>
          </p:cNvPr>
          <p:cNvGraphicFramePr>
            <a:graphicFrameLocks noGrp="1"/>
          </p:cNvGraphicFramePr>
          <p:nvPr>
            <p:extLst>
              <p:ext uri="{D42A27DB-BD31-4B8C-83A1-F6EECF244321}">
                <p14:modId xmlns:p14="http://schemas.microsoft.com/office/powerpoint/2010/main" val="2098276921"/>
              </p:ext>
            </p:extLst>
          </p:nvPr>
        </p:nvGraphicFramePr>
        <p:xfrm>
          <a:off x="4780344" y="5382747"/>
          <a:ext cx="4988568" cy="1432560"/>
        </p:xfrm>
        <a:graphic>
          <a:graphicData uri="http://schemas.openxmlformats.org/drawingml/2006/table">
            <a:tbl>
              <a:tblPr firstRow="1" bandRow="1">
                <a:tableStyleId>{912C8C85-51F0-491E-9774-3900AFEF0FD7}</a:tableStyleId>
              </a:tblPr>
              <a:tblGrid>
                <a:gridCol w="2712183">
                  <a:extLst>
                    <a:ext uri="{9D8B030D-6E8A-4147-A177-3AD203B41FA5}">
                      <a16:colId xmlns:a16="http://schemas.microsoft.com/office/drawing/2014/main" val="380327767"/>
                    </a:ext>
                  </a:extLst>
                </a:gridCol>
                <a:gridCol w="1053296">
                  <a:extLst>
                    <a:ext uri="{9D8B030D-6E8A-4147-A177-3AD203B41FA5}">
                      <a16:colId xmlns:a16="http://schemas.microsoft.com/office/drawing/2014/main" val="925580665"/>
                    </a:ext>
                  </a:extLst>
                </a:gridCol>
                <a:gridCol w="1223089">
                  <a:extLst>
                    <a:ext uri="{9D8B030D-6E8A-4147-A177-3AD203B41FA5}">
                      <a16:colId xmlns:a16="http://schemas.microsoft.com/office/drawing/2014/main" val="4052067369"/>
                    </a:ext>
                  </a:extLst>
                </a:gridCol>
              </a:tblGrid>
              <a:tr h="432655">
                <a:tc>
                  <a:txBody>
                    <a:bodyPr/>
                    <a:lstStyle/>
                    <a:p>
                      <a:r>
                        <a:rPr lang="en-US" sz="1400" dirty="0"/>
                        <a:t>Model </a:t>
                      </a:r>
                    </a:p>
                  </a:txBody>
                  <a:tcPr/>
                </a:tc>
                <a:tc>
                  <a:txBody>
                    <a:bodyPr/>
                    <a:lstStyle/>
                    <a:p>
                      <a:r>
                        <a:rPr lang="en-US" sz="1400" dirty="0"/>
                        <a:t>Test MSE</a:t>
                      </a:r>
                    </a:p>
                  </a:txBody>
                  <a:tcPr/>
                </a:tc>
                <a:tc>
                  <a:txBody>
                    <a:bodyPr/>
                    <a:lstStyle/>
                    <a:p>
                      <a:r>
                        <a:rPr lang="en-US" sz="1400" dirty="0"/>
                        <a:t>Overall  mean squared error</a:t>
                      </a:r>
                    </a:p>
                  </a:txBody>
                  <a:tcPr/>
                </a:tc>
                <a:extLst>
                  <a:ext uri="{0D108BD9-81ED-4DB2-BD59-A6C34878D82A}">
                    <a16:rowId xmlns:a16="http://schemas.microsoft.com/office/drawing/2014/main" val="2740778823"/>
                  </a:ext>
                </a:extLst>
              </a:tr>
              <a:tr h="254503">
                <a:tc>
                  <a:txBody>
                    <a:bodyPr/>
                    <a:lstStyle/>
                    <a:p>
                      <a:r>
                        <a:rPr lang="en-US" sz="1400" dirty="0"/>
                        <a:t>Model_inter_refine3</a:t>
                      </a:r>
                    </a:p>
                  </a:txBody>
                  <a:tcPr/>
                </a:tc>
                <a:tc>
                  <a:txBody>
                    <a:bodyPr/>
                    <a:lstStyle/>
                    <a:p>
                      <a:endParaRPr lang="en-US" sz="1400" dirty="0"/>
                    </a:p>
                  </a:txBody>
                  <a:tcPr/>
                </a:tc>
                <a:tc>
                  <a:txBody>
                    <a:bodyPr/>
                    <a:lstStyle/>
                    <a:p>
                      <a:r>
                        <a:rPr lang="en-US" sz="1400" dirty="0"/>
                        <a:t>4378.823 </a:t>
                      </a:r>
                    </a:p>
                  </a:txBody>
                  <a:tcPr/>
                </a:tc>
                <a:extLst>
                  <a:ext uri="{0D108BD9-81ED-4DB2-BD59-A6C34878D82A}">
                    <a16:rowId xmlns:a16="http://schemas.microsoft.com/office/drawing/2014/main" val="3403197033"/>
                  </a:ext>
                </a:extLst>
              </a:tr>
              <a:tr h="254503">
                <a:tc>
                  <a:txBody>
                    <a:bodyPr/>
                    <a:lstStyle/>
                    <a:p>
                      <a:r>
                        <a:rPr lang="en-US" sz="1400" dirty="0"/>
                        <a:t>Model_inter_high_order1</a:t>
                      </a:r>
                    </a:p>
                  </a:txBody>
                  <a:tcPr/>
                </a:tc>
                <a:tc>
                  <a:txBody>
                    <a:bodyPr/>
                    <a:lstStyle/>
                    <a:p>
                      <a:endParaRPr lang="en-US" sz="1400" dirty="0"/>
                    </a:p>
                  </a:txBody>
                  <a:tcPr/>
                </a:tc>
                <a:tc>
                  <a:txBody>
                    <a:bodyPr/>
                    <a:lstStyle/>
                    <a:p>
                      <a:r>
                        <a:rPr lang="en-US" sz="1400" dirty="0"/>
                        <a:t>3320.602</a:t>
                      </a:r>
                    </a:p>
                  </a:txBody>
                  <a:tcPr/>
                </a:tc>
                <a:extLst>
                  <a:ext uri="{0D108BD9-81ED-4DB2-BD59-A6C34878D82A}">
                    <a16:rowId xmlns:a16="http://schemas.microsoft.com/office/drawing/2014/main" val="698601672"/>
                  </a:ext>
                </a:extLst>
              </a:tr>
              <a:tr h="254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endParaRPr lang="en-US" sz="1400" dirty="0"/>
                    </a:p>
                  </a:txBody>
                  <a:tcPr/>
                </a:tc>
                <a:tc>
                  <a:txBody>
                    <a:bodyPr/>
                    <a:lstStyle/>
                    <a:p>
                      <a:r>
                        <a:rPr lang="en-US" sz="1400" dirty="0"/>
                        <a:t>3330.393</a:t>
                      </a:r>
                    </a:p>
                  </a:txBody>
                  <a:tcPr/>
                </a:tc>
                <a:extLst>
                  <a:ext uri="{0D108BD9-81ED-4DB2-BD59-A6C34878D82A}">
                    <a16:rowId xmlns:a16="http://schemas.microsoft.com/office/drawing/2014/main" val="2283394528"/>
                  </a:ext>
                </a:extLst>
              </a:tr>
            </a:tbl>
          </a:graphicData>
        </a:graphic>
      </p:graphicFrame>
    </p:spTree>
    <p:extLst>
      <p:ext uri="{BB962C8B-B14F-4D97-AF65-F5344CB8AC3E}">
        <p14:creationId xmlns:p14="http://schemas.microsoft.com/office/powerpoint/2010/main" val="370050420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14"/>
                                        </p:tgtEl>
                                        <p:attrNameLst>
                                          <p:attrName>style.visibility</p:attrName>
                                        </p:attrNameLst>
                                      </p:cBhvr>
                                      <p:to>
                                        <p:strVal val="visible"/>
                                      </p:to>
                                    </p:set>
                                    <p:anim calcmode="lin" valueType="num">
                                      <p:cBhvr>
                                        <p:cTn id="7" dur="1000" fill="hold"/>
                                        <p:tgtEl>
                                          <p:spTgt spid="14"/>
                                        </p:tgtEl>
                                        <p:attrNameLst>
                                          <p:attrName>ppt_w</p:attrName>
                                        </p:attrNameLst>
                                      </p:cBhvr>
                                      <p:tavLst>
                                        <p:tav tm="0">
                                          <p:val>
                                            <p:fltVal val="0"/>
                                          </p:val>
                                        </p:tav>
                                        <p:tav tm="100000">
                                          <p:val>
                                            <p:strVal val="#ppt_w"/>
                                          </p:val>
                                        </p:tav>
                                      </p:tavLst>
                                    </p:anim>
                                    <p:anim calcmode="lin" valueType="num">
                                      <p:cBhvr>
                                        <p:cTn id="8" dur="1000" fill="hold"/>
                                        <p:tgtEl>
                                          <p:spTgt spid="14"/>
                                        </p:tgtEl>
                                        <p:attrNameLst>
                                          <p:attrName>ppt_h</p:attrName>
                                        </p:attrNameLst>
                                      </p:cBhvr>
                                      <p:tavLst>
                                        <p:tav tm="0">
                                          <p:val>
                                            <p:fltVal val="0"/>
                                          </p:val>
                                        </p:tav>
                                        <p:tav tm="100000">
                                          <p:val>
                                            <p:strVal val="#ppt_h"/>
                                          </p:val>
                                        </p:tav>
                                      </p:tavLst>
                                    </p:anim>
                                    <p:anim calcmode="lin" valueType="num">
                                      <p:cBhvr>
                                        <p:cTn id="9" dur="1000" fill="hold"/>
                                        <p:tgtEl>
                                          <p:spTgt spid="14"/>
                                        </p:tgtEl>
                                        <p:attrNameLst>
                                          <p:attrName>style.rotation</p:attrName>
                                        </p:attrNameLst>
                                      </p:cBhvr>
                                      <p:tavLst>
                                        <p:tav tm="0">
                                          <p:val>
                                            <p:fltVal val="90"/>
                                          </p:val>
                                        </p:tav>
                                        <p:tav tm="100000">
                                          <p:val>
                                            <p:fltVal val="0"/>
                                          </p:val>
                                        </p:tav>
                                      </p:tavLst>
                                    </p:anim>
                                    <p:animEffect transition="in" filter="fade">
                                      <p:cBhvr>
                                        <p:cTn id="10" dur="10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48</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graphicFrame>
        <p:nvGraphicFramePr>
          <p:cNvPr id="2" name="Table 12">
            <a:extLst>
              <a:ext uri="{FF2B5EF4-FFF2-40B4-BE49-F238E27FC236}">
                <a16:creationId xmlns:a16="http://schemas.microsoft.com/office/drawing/2014/main" id="{52AAAD7F-A363-5E18-0380-5B38762A13F5}"/>
              </a:ext>
            </a:extLst>
          </p:cNvPr>
          <p:cNvGraphicFramePr>
            <a:graphicFrameLocks noGrp="1"/>
          </p:cNvGraphicFramePr>
          <p:nvPr>
            <p:extLst>
              <p:ext uri="{D42A27DB-BD31-4B8C-83A1-F6EECF244321}">
                <p14:modId xmlns:p14="http://schemas.microsoft.com/office/powerpoint/2010/main" val="3828375224"/>
              </p:ext>
            </p:extLst>
          </p:nvPr>
        </p:nvGraphicFramePr>
        <p:xfrm>
          <a:off x="4780344" y="5440621"/>
          <a:ext cx="4988568" cy="1432560"/>
        </p:xfrm>
        <a:graphic>
          <a:graphicData uri="http://schemas.openxmlformats.org/drawingml/2006/table">
            <a:tbl>
              <a:tblPr firstRow="1" bandRow="1">
                <a:tableStyleId>{912C8C85-51F0-491E-9774-3900AFEF0FD7}</a:tableStyleId>
              </a:tblPr>
              <a:tblGrid>
                <a:gridCol w="2712183">
                  <a:extLst>
                    <a:ext uri="{9D8B030D-6E8A-4147-A177-3AD203B41FA5}">
                      <a16:colId xmlns:a16="http://schemas.microsoft.com/office/drawing/2014/main" val="380327767"/>
                    </a:ext>
                  </a:extLst>
                </a:gridCol>
                <a:gridCol w="1053296">
                  <a:extLst>
                    <a:ext uri="{9D8B030D-6E8A-4147-A177-3AD203B41FA5}">
                      <a16:colId xmlns:a16="http://schemas.microsoft.com/office/drawing/2014/main" val="925580665"/>
                    </a:ext>
                  </a:extLst>
                </a:gridCol>
                <a:gridCol w="1223089">
                  <a:extLst>
                    <a:ext uri="{9D8B030D-6E8A-4147-A177-3AD203B41FA5}">
                      <a16:colId xmlns:a16="http://schemas.microsoft.com/office/drawing/2014/main" val="4052067369"/>
                    </a:ext>
                  </a:extLst>
                </a:gridCol>
              </a:tblGrid>
              <a:tr h="432655">
                <a:tc>
                  <a:txBody>
                    <a:bodyPr/>
                    <a:lstStyle/>
                    <a:p>
                      <a:r>
                        <a:rPr lang="en-US" sz="1400" dirty="0"/>
                        <a:t>Model </a:t>
                      </a:r>
                    </a:p>
                  </a:txBody>
                  <a:tcPr/>
                </a:tc>
                <a:tc>
                  <a:txBody>
                    <a:bodyPr/>
                    <a:lstStyle/>
                    <a:p>
                      <a:r>
                        <a:rPr lang="en-US" sz="1400" dirty="0"/>
                        <a:t>Test MSE</a:t>
                      </a:r>
                    </a:p>
                  </a:txBody>
                  <a:tcPr/>
                </a:tc>
                <a:tc>
                  <a:txBody>
                    <a:bodyPr/>
                    <a:lstStyle/>
                    <a:p>
                      <a:r>
                        <a:rPr lang="en-US" sz="1400" dirty="0"/>
                        <a:t>Overall  mean squared error</a:t>
                      </a:r>
                    </a:p>
                  </a:txBody>
                  <a:tcPr/>
                </a:tc>
                <a:extLst>
                  <a:ext uri="{0D108BD9-81ED-4DB2-BD59-A6C34878D82A}">
                    <a16:rowId xmlns:a16="http://schemas.microsoft.com/office/drawing/2014/main" val="2740778823"/>
                  </a:ext>
                </a:extLst>
              </a:tr>
              <a:tr h="254503">
                <a:tc>
                  <a:txBody>
                    <a:bodyPr/>
                    <a:lstStyle/>
                    <a:p>
                      <a:r>
                        <a:rPr lang="en-US" sz="1400" dirty="0"/>
                        <a:t>Model_inter_refine3</a:t>
                      </a:r>
                    </a:p>
                  </a:txBody>
                  <a:tcPr/>
                </a:tc>
                <a:tc>
                  <a:txBody>
                    <a:bodyPr/>
                    <a:lstStyle/>
                    <a:p>
                      <a:endParaRPr lang="en-US" sz="1400" dirty="0"/>
                    </a:p>
                  </a:txBody>
                  <a:tcPr/>
                </a:tc>
                <a:tc>
                  <a:txBody>
                    <a:bodyPr/>
                    <a:lstStyle/>
                    <a:p>
                      <a:r>
                        <a:rPr lang="en-US" sz="1400" dirty="0"/>
                        <a:t>4378.823 </a:t>
                      </a:r>
                    </a:p>
                  </a:txBody>
                  <a:tcPr/>
                </a:tc>
                <a:extLst>
                  <a:ext uri="{0D108BD9-81ED-4DB2-BD59-A6C34878D82A}">
                    <a16:rowId xmlns:a16="http://schemas.microsoft.com/office/drawing/2014/main" val="3403197033"/>
                  </a:ext>
                </a:extLst>
              </a:tr>
              <a:tr h="254503">
                <a:tc>
                  <a:txBody>
                    <a:bodyPr/>
                    <a:lstStyle/>
                    <a:p>
                      <a:r>
                        <a:rPr lang="en-US" sz="1400" dirty="0"/>
                        <a:t>Model_inter_high_order1</a:t>
                      </a:r>
                    </a:p>
                  </a:txBody>
                  <a:tcPr/>
                </a:tc>
                <a:tc>
                  <a:txBody>
                    <a:bodyPr/>
                    <a:lstStyle/>
                    <a:p>
                      <a:endParaRPr lang="en-US" sz="1400" dirty="0"/>
                    </a:p>
                  </a:txBody>
                  <a:tcPr/>
                </a:tc>
                <a:tc>
                  <a:txBody>
                    <a:bodyPr/>
                    <a:lstStyle/>
                    <a:p>
                      <a:r>
                        <a:rPr lang="en-US" sz="1400" dirty="0"/>
                        <a:t>3320.602</a:t>
                      </a:r>
                    </a:p>
                  </a:txBody>
                  <a:tcPr/>
                </a:tc>
                <a:extLst>
                  <a:ext uri="{0D108BD9-81ED-4DB2-BD59-A6C34878D82A}">
                    <a16:rowId xmlns:a16="http://schemas.microsoft.com/office/drawing/2014/main" val="698601672"/>
                  </a:ext>
                </a:extLst>
              </a:tr>
              <a:tr h="254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endParaRPr lang="en-US" sz="1400" dirty="0"/>
                    </a:p>
                  </a:txBody>
                  <a:tcPr/>
                </a:tc>
                <a:tc>
                  <a:txBody>
                    <a:bodyPr/>
                    <a:lstStyle/>
                    <a:p>
                      <a:r>
                        <a:rPr lang="en-US" sz="1400" dirty="0"/>
                        <a:t>3330.393</a:t>
                      </a:r>
                    </a:p>
                  </a:txBody>
                  <a:tcPr/>
                </a:tc>
                <a:extLst>
                  <a:ext uri="{0D108BD9-81ED-4DB2-BD59-A6C34878D82A}">
                    <a16:rowId xmlns:a16="http://schemas.microsoft.com/office/drawing/2014/main" val="2283394528"/>
                  </a:ext>
                </a:extLst>
              </a:tr>
            </a:tbl>
          </a:graphicData>
        </a:graphic>
      </p:graphicFrame>
      <p:sp>
        <p:nvSpPr>
          <p:cNvPr id="12" name="TextBox 11">
            <a:extLst>
              <a:ext uri="{FF2B5EF4-FFF2-40B4-BE49-F238E27FC236}">
                <a16:creationId xmlns:a16="http://schemas.microsoft.com/office/drawing/2014/main" id="{057AF172-7FC5-473B-5037-12097624BF5A}"/>
              </a:ext>
            </a:extLst>
          </p:cNvPr>
          <p:cNvSpPr txBox="1"/>
          <p:nvPr/>
        </p:nvSpPr>
        <p:spPr>
          <a:xfrm>
            <a:off x="254643" y="599810"/>
            <a:ext cx="3782189" cy="369332"/>
          </a:xfrm>
          <a:prstGeom prst="rect">
            <a:avLst/>
          </a:prstGeom>
          <a:noFill/>
        </p:spPr>
        <p:txBody>
          <a:bodyPr wrap="none" rtlCol="0">
            <a:spAutoFit/>
          </a:bodyPr>
          <a:lstStyle/>
          <a:p>
            <a:r>
              <a:rPr lang="en-US" dirty="0"/>
              <a:t>Cross validation with CVlm() function! </a:t>
            </a:r>
          </a:p>
        </p:txBody>
      </p:sp>
      <p:pic>
        <p:nvPicPr>
          <p:cNvPr id="16" name="Picture 15">
            <a:extLst>
              <a:ext uri="{FF2B5EF4-FFF2-40B4-BE49-F238E27FC236}">
                <a16:creationId xmlns:a16="http://schemas.microsoft.com/office/drawing/2014/main" id="{62B1B1A3-7B14-BDE1-B190-F797AD928142}"/>
              </a:ext>
            </a:extLst>
          </p:cNvPr>
          <p:cNvPicPr>
            <a:picLocks noChangeAspect="1"/>
          </p:cNvPicPr>
          <p:nvPr/>
        </p:nvPicPr>
        <p:blipFill>
          <a:blip r:embed="rId3"/>
          <a:stretch>
            <a:fillRect/>
          </a:stretch>
        </p:blipFill>
        <p:spPr>
          <a:xfrm>
            <a:off x="52384" y="1351016"/>
            <a:ext cx="12017781" cy="3635055"/>
          </a:xfrm>
          <a:prstGeom prst="rect">
            <a:avLst/>
          </a:prstGeom>
        </p:spPr>
      </p:pic>
      <p:pic>
        <p:nvPicPr>
          <p:cNvPr id="20" name="Picture 19">
            <a:extLst>
              <a:ext uri="{FF2B5EF4-FFF2-40B4-BE49-F238E27FC236}">
                <a16:creationId xmlns:a16="http://schemas.microsoft.com/office/drawing/2014/main" id="{D94B09FC-BBEA-F23B-664D-7B624CB3335C}"/>
              </a:ext>
            </a:extLst>
          </p:cNvPr>
          <p:cNvPicPr>
            <a:picLocks noChangeAspect="1"/>
          </p:cNvPicPr>
          <p:nvPr/>
        </p:nvPicPr>
        <p:blipFill>
          <a:blip r:embed="rId4"/>
          <a:stretch>
            <a:fillRect/>
          </a:stretch>
        </p:blipFill>
        <p:spPr>
          <a:xfrm>
            <a:off x="109683" y="2041964"/>
            <a:ext cx="11926334" cy="3375953"/>
          </a:xfrm>
          <a:prstGeom prst="rect">
            <a:avLst/>
          </a:prstGeom>
          <a:ln>
            <a:solidFill>
              <a:schemeClr val="tx1"/>
            </a:solidFill>
          </a:ln>
        </p:spPr>
      </p:pic>
    </p:spTree>
    <p:extLst>
      <p:ext uri="{BB962C8B-B14F-4D97-AF65-F5344CB8AC3E}">
        <p14:creationId xmlns:p14="http://schemas.microsoft.com/office/powerpoint/2010/main" val="16611590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1000" fill="hold"/>
                                        <p:tgtEl>
                                          <p:spTgt spid="20"/>
                                        </p:tgtEl>
                                        <p:attrNameLst>
                                          <p:attrName>ppt_w</p:attrName>
                                        </p:attrNameLst>
                                      </p:cBhvr>
                                      <p:tavLst>
                                        <p:tav tm="0">
                                          <p:val>
                                            <p:fltVal val="0"/>
                                          </p:val>
                                        </p:tav>
                                        <p:tav tm="100000">
                                          <p:val>
                                            <p:strVal val="#ppt_w"/>
                                          </p:val>
                                        </p:tav>
                                      </p:tavLst>
                                    </p:anim>
                                    <p:anim calcmode="lin" valueType="num">
                                      <p:cBhvr>
                                        <p:cTn id="8" dur="1000" fill="hold"/>
                                        <p:tgtEl>
                                          <p:spTgt spid="20"/>
                                        </p:tgtEl>
                                        <p:attrNameLst>
                                          <p:attrName>ppt_h</p:attrName>
                                        </p:attrNameLst>
                                      </p:cBhvr>
                                      <p:tavLst>
                                        <p:tav tm="0">
                                          <p:val>
                                            <p:fltVal val="0"/>
                                          </p:val>
                                        </p:tav>
                                        <p:tav tm="100000">
                                          <p:val>
                                            <p:strVal val="#ppt_h"/>
                                          </p:val>
                                        </p:tav>
                                      </p:tavLst>
                                    </p:anim>
                                    <p:anim calcmode="lin" valueType="num">
                                      <p:cBhvr>
                                        <p:cTn id="9" dur="1000" fill="hold"/>
                                        <p:tgtEl>
                                          <p:spTgt spid="20"/>
                                        </p:tgtEl>
                                        <p:attrNameLst>
                                          <p:attrName>style.rotation</p:attrName>
                                        </p:attrNameLst>
                                      </p:cBhvr>
                                      <p:tavLst>
                                        <p:tav tm="0">
                                          <p:val>
                                            <p:fltVal val="90"/>
                                          </p:val>
                                        </p:tav>
                                        <p:tav tm="100000">
                                          <p:val>
                                            <p:fltVal val="0"/>
                                          </p:val>
                                        </p:tav>
                                      </p:tavLst>
                                    </p:anim>
                                    <p:animEffect transition="in" filter="fade">
                                      <p:cBhvr>
                                        <p:cTn id="10" dur="1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49</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graphicFrame>
        <p:nvGraphicFramePr>
          <p:cNvPr id="6" name="Table 12">
            <a:extLst>
              <a:ext uri="{FF2B5EF4-FFF2-40B4-BE49-F238E27FC236}">
                <a16:creationId xmlns:a16="http://schemas.microsoft.com/office/drawing/2014/main" id="{BCEC44AD-136C-65DE-BBDC-C9291CEB1098}"/>
              </a:ext>
            </a:extLst>
          </p:cNvPr>
          <p:cNvGraphicFramePr>
            <a:graphicFrameLocks noGrp="1"/>
          </p:cNvGraphicFramePr>
          <p:nvPr>
            <p:extLst>
              <p:ext uri="{D42A27DB-BD31-4B8C-83A1-F6EECF244321}">
                <p14:modId xmlns:p14="http://schemas.microsoft.com/office/powerpoint/2010/main" val="3637943695"/>
              </p:ext>
            </p:extLst>
          </p:nvPr>
        </p:nvGraphicFramePr>
        <p:xfrm>
          <a:off x="5218017" y="3700071"/>
          <a:ext cx="4988568" cy="1432560"/>
        </p:xfrm>
        <a:graphic>
          <a:graphicData uri="http://schemas.openxmlformats.org/drawingml/2006/table">
            <a:tbl>
              <a:tblPr firstRow="1" bandRow="1">
                <a:tableStyleId>{912C8C85-51F0-491E-9774-3900AFEF0FD7}</a:tableStyleId>
              </a:tblPr>
              <a:tblGrid>
                <a:gridCol w="2712183">
                  <a:extLst>
                    <a:ext uri="{9D8B030D-6E8A-4147-A177-3AD203B41FA5}">
                      <a16:colId xmlns:a16="http://schemas.microsoft.com/office/drawing/2014/main" val="380327767"/>
                    </a:ext>
                  </a:extLst>
                </a:gridCol>
                <a:gridCol w="1053296">
                  <a:extLst>
                    <a:ext uri="{9D8B030D-6E8A-4147-A177-3AD203B41FA5}">
                      <a16:colId xmlns:a16="http://schemas.microsoft.com/office/drawing/2014/main" val="925580665"/>
                    </a:ext>
                  </a:extLst>
                </a:gridCol>
                <a:gridCol w="1223089">
                  <a:extLst>
                    <a:ext uri="{9D8B030D-6E8A-4147-A177-3AD203B41FA5}">
                      <a16:colId xmlns:a16="http://schemas.microsoft.com/office/drawing/2014/main" val="4052067369"/>
                    </a:ext>
                  </a:extLst>
                </a:gridCol>
              </a:tblGrid>
              <a:tr h="432655">
                <a:tc>
                  <a:txBody>
                    <a:bodyPr/>
                    <a:lstStyle/>
                    <a:p>
                      <a:r>
                        <a:rPr lang="en-US" sz="1400" dirty="0"/>
                        <a:t>Model </a:t>
                      </a:r>
                    </a:p>
                  </a:txBody>
                  <a:tcPr/>
                </a:tc>
                <a:tc>
                  <a:txBody>
                    <a:bodyPr/>
                    <a:lstStyle/>
                    <a:p>
                      <a:r>
                        <a:rPr lang="en-US" sz="1400" dirty="0"/>
                        <a:t>Test MSE</a:t>
                      </a:r>
                    </a:p>
                  </a:txBody>
                  <a:tcPr/>
                </a:tc>
                <a:tc>
                  <a:txBody>
                    <a:bodyPr/>
                    <a:lstStyle/>
                    <a:p>
                      <a:r>
                        <a:rPr lang="en-US" sz="1400" dirty="0"/>
                        <a:t>Overall  mean squared error</a:t>
                      </a:r>
                    </a:p>
                  </a:txBody>
                  <a:tcPr/>
                </a:tc>
                <a:extLst>
                  <a:ext uri="{0D108BD9-81ED-4DB2-BD59-A6C34878D82A}">
                    <a16:rowId xmlns:a16="http://schemas.microsoft.com/office/drawing/2014/main" val="2740778823"/>
                  </a:ext>
                </a:extLst>
              </a:tr>
              <a:tr h="254503">
                <a:tc>
                  <a:txBody>
                    <a:bodyPr/>
                    <a:lstStyle/>
                    <a:p>
                      <a:r>
                        <a:rPr lang="en-US" sz="1400" dirty="0"/>
                        <a:t>Model_inter_refine3</a:t>
                      </a:r>
                    </a:p>
                  </a:txBody>
                  <a:tcPr/>
                </a:tc>
                <a:tc>
                  <a:txBody>
                    <a:bodyPr/>
                    <a:lstStyle/>
                    <a:p>
                      <a:r>
                        <a:rPr lang="en-US" sz="1400" dirty="0"/>
                        <a:t>4378.822</a:t>
                      </a:r>
                    </a:p>
                  </a:txBody>
                  <a:tcPr/>
                </a:tc>
                <a:tc>
                  <a:txBody>
                    <a:bodyPr/>
                    <a:lstStyle/>
                    <a:p>
                      <a:r>
                        <a:rPr lang="en-US" sz="1400" dirty="0"/>
                        <a:t>4378.823 </a:t>
                      </a:r>
                    </a:p>
                  </a:txBody>
                  <a:tcPr/>
                </a:tc>
                <a:extLst>
                  <a:ext uri="{0D108BD9-81ED-4DB2-BD59-A6C34878D82A}">
                    <a16:rowId xmlns:a16="http://schemas.microsoft.com/office/drawing/2014/main" val="3403197033"/>
                  </a:ext>
                </a:extLst>
              </a:tr>
              <a:tr h="254503">
                <a:tc>
                  <a:txBody>
                    <a:bodyPr/>
                    <a:lstStyle/>
                    <a:p>
                      <a:r>
                        <a:rPr lang="en-US" sz="1400" dirty="0"/>
                        <a:t>Model_inter_high_order1</a:t>
                      </a:r>
                    </a:p>
                  </a:txBody>
                  <a:tcPr/>
                </a:tc>
                <a:tc>
                  <a:txBody>
                    <a:bodyPr/>
                    <a:lstStyle/>
                    <a:p>
                      <a:r>
                        <a:rPr lang="en-US" sz="1400" dirty="0"/>
                        <a:t>3320.60</a:t>
                      </a:r>
                    </a:p>
                  </a:txBody>
                  <a:tcPr/>
                </a:tc>
                <a:tc>
                  <a:txBody>
                    <a:bodyPr/>
                    <a:lstStyle/>
                    <a:p>
                      <a:r>
                        <a:rPr lang="en-US" sz="1400" dirty="0"/>
                        <a:t>3320.602</a:t>
                      </a:r>
                    </a:p>
                  </a:txBody>
                  <a:tcPr/>
                </a:tc>
                <a:extLst>
                  <a:ext uri="{0D108BD9-81ED-4DB2-BD59-A6C34878D82A}">
                    <a16:rowId xmlns:a16="http://schemas.microsoft.com/office/drawing/2014/main" val="698601672"/>
                  </a:ext>
                </a:extLst>
              </a:tr>
              <a:tr h="254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r>
                        <a:rPr lang="en-US" sz="1400" dirty="0"/>
                        <a:t>3330.393</a:t>
                      </a:r>
                    </a:p>
                  </a:txBody>
                  <a:tcPr/>
                </a:tc>
                <a:tc>
                  <a:txBody>
                    <a:bodyPr/>
                    <a:lstStyle/>
                    <a:p>
                      <a:r>
                        <a:rPr lang="en-US" sz="1400" dirty="0"/>
                        <a:t>3330.393</a:t>
                      </a:r>
                    </a:p>
                  </a:txBody>
                  <a:tcPr/>
                </a:tc>
                <a:extLst>
                  <a:ext uri="{0D108BD9-81ED-4DB2-BD59-A6C34878D82A}">
                    <a16:rowId xmlns:a16="http://schemas.microsoft.com/office/drawing/2014/main" val="2283394528"/>
                  </a:ext>
                </a:extLst>
              </a:tr>
            </a:tbl>
          </a:graphicData>
        </a:graphic>
      </p:graphicFrame>
      <p:pic>
        <p:nvPicPr>
          <p:cNvPr id="11" name="Picture 10">
            <a:extLst>
              <a:ext uri="{FF2B5EF4-FFF2-40B4-BE49-F238E27FC236}">
                <a16:creationId xmlns:a16="http://schemas.microsoft.com/office/drawing/2014/main" id="{92F8BE63-E045-FC4B-6F31-E14687F33E4B}"/>
              </a:ext>
            </a:extLst>
          </p:cNvPr>
          <p:cNvPicPr>
            <a:picLocks noChangeAspect="1"/>
          </p:cNvPicPr>
          <p:nvPr/>
        </p:nvPicPr>
        <p:blipFill>
          <a:blip r:embed="rId3"/>
          <a:stretch>
            <a:fillRect/>
          </a:stretch>
        </p:blipFill>
        <p:spPr>
          <a:xfrm>
            <a:off x="1039085" y="1688186"/>
            <a:ext cx="5624170" cy="1740814"/>
          </a:xfrm>
          <a:prstGeom prst="rect">
            <a:avLst/>
          </a:prstGeom>
          <a:ln>
            <a:solidFill>
              <a:schemeClr val="tx1"/>
            </a:solidFill>
          </a:ln>
        </p:spPr>
      </p:pic>
    </p:spTree>
    <p:extLst>
      <p:ext uri="{BB962C8B-B14F-4D97-AF65-F5344CB8AC3E}">
        <p14:creationId xmlns:p14="http://schemas.microsoft.com/office/powerpoint/2010/main" val="331377603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C0B1A4B-7DA5-31E0-BF48-03F910E0466B}"/>
              </a:ext>
            </a:extLst>
          </p:cNvPr>
          <p:cNvSpPr>
            <a:spLocks noGrp="1"/>
          </p:cNvSpPr>
          <p:nvPr>
            <p:ph type="title"/>
          </p:nvPr>
        </p:nvSpPr>
        <p:spPr>
          <a:xfrm>
            <a:off x="6513788" y="365125"/>
            <a:ext cx="4840010" cy="1807305"/>
          </a:xfrm>
        </p:spPr>
        <p:txBody>
          <a:bodyPr>
            <a:normAutofit/>
          </a:bodyPr>
          <a:lstStyle/>
          <a:p>
            <a:r>
              <a:rPr lang="en-US" dirty="0"/>
              <a:t>Statistical Modelling with Data</a:t>
            </a:r>
          </a:p>
        </p:txBody>
      </p:sp>
      <p:pic>
        <p:nvPicPr>
          <p:cNvPr id="5" name="Picture 4" descr="Magnifying glass showing decling performance">
            <a:extLst>
              <a:ext uri="{FF2B5EF4-FFF2-40B4-BE49-F238E27FC236}">
                <a16:creationId xmlns:a16="http://schemas.microsoft.com/office/drawing/2014/main" id="{8994AE61-25C9-6A26-B9D6-01D69E474D3E}"/>
              </a:ext>
            </a:extLst>
          </p:cNvPr>
          <p:cNvPicPr>
            <a:picLocks noChangeAspect="1"/>
          </p:cNvPicPr>
          <p:nvPr/>
        </p:nvPicPr>
        <p:blipFill rotWithShape="1">
          <a:blip r:embed="rId3"/>
          <a:srcRect l="4951" r="35515" b="-1"/>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67AC88D-51D3-30B8-C74E-9BC4E82D92C3}"/>
              </a:ext>
            </a:extLst>
          </p:cNvPr>
          <p:cNvSpPr>
            <a:spLocks noGrp="1"/>
          </p:cNvSpPr>
          <p:nvPr>
            <p:ph idx="1"/>
          </p:nvPr>
        </p:nvSpPr>
        <p:spPr>
          <a:xfrm>
            <a:off x="6513788" y="2333297"/>
            <a:ext cx="4840010" cy="3843666"/>
          </a:xfrm>
        </p:spPr>
        <p:txBody>
          <a:bodyPr>
            <a:normAutofit/>
          </a:bodyPr>
          <a:lstStyle/>
          <a:p>
            <a:r>
              <a:rPr lang="en-US" sz="2000" dirty="0"/>
              <a:t>Supportive materials</a:t>
            </a:r>
          </a:p>
          <a:p>
            <a:pPr lvl="1"/>
            <a:r>
              <a:rPr lang="en-US" sz="2000" dirty="0"/>
              <a:t>Lectures slides (2023)</a:t>
            </a:r>
          </a:p>
          <a:p>
            <a:pPr lvl="1"/>
            <a:r>
              <a:rPr lang="en-US" sz="2000" dirty="0"/>
              <a:t>R code scripts (2023)</a:t>
            </a:r>
          </a:p>
          <a:p>
            <a:pPr lvl="1"/>
            <a:r>
              <a:rPr lang="en-US" sz="2000" dirty="0"/>
              <a:t>PDF (dated 2022)</a:t>
            </a:r>
          </a:p>
          <a:p>
            <a:pPr lvl="1"/>
            <a:r>
              <a:rPr lang="en-US" sz="2000" dirty="0"/>
              <a:t>Two Assignments (dated 2022)</a:t>
            </a:r>
          </a:p>
          <a:p>
            <a:r>
              <a:rPr lang="en-US" sz="2000" dirty="0"/>
              <a:t>Slack channels</a:t>
            </a:r>
          </a:p>
          <a:p>
            <a:pPr lvl="2"/>
            <a:r>
              <a:rPr lang="en-US" dirty="0"/>
              <a:t>Recoding videos</a:t>
            </a:r>
          </a:p>
          <a:p>
            <a:pPr lvl="2"/>
            <a:r>
              <a:rPr lang="en-US" dirty="0"/>
              <a:t>Exercises</a:t>
            </a:r>
          </a:p>
          <a:p>
            <a:pPr lvl="2"/>
            <a:r>
              <a:rPr lang="en-US" dirty="0"/>
              <a:t>Course-documents</a:t>
            </a:r>
          </a:p>
        </p:txBody>
      </p:sp>
      <p:pic>
        <p:nvPicPr>
          <p:cNvPr id="8" name="Picture 7" descr="Shape&#10;&#10;Description automatically generated with medium confidence">
            <a:extLst>
              <a:ext uri="{FF2B5EF4-FFF2-40B4-BE49-F238E27FC236}">
                <a16:creationId xmlns:a16="http://schemas.microsoft.com/office/drawing/2014/main" id="{8ACA629D-2CA9-4054-59E3-3AD57D9B060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4" name="Slide Number Placeholder 3">
            <a:extLst>
              <a:ext uri="{FF2B5EF4-FFF2-40B4-BE49-F238E27FC236}">
                <a16:creationId xmlns:a16="http://schemas.microsoft.com/office/drawing/2014/main" id="{5E83B94E-948A-9D3B-5C20-4EED0B734EF7}"/>
              </a:ext>
            </a:extLst>
          </p:cNvPr>
          <p:cNvSpPr>
            <a:spLocks noGrp="1"/>
          </p:cNvSpPr>
          <p:nvPr>
            <p:ph type="sldNum" sz="quarter" idx="12"/>
          </p:nvPr>
        </p:nvSpPr>
        <p:spPr/>
        <p:txBody>
          <a:bodyPr/>
          <a:lstStyle/>
          <a:p>
            <a:fld id="{998FC6E2-3800-4EB0-A18D-3856D6660061}" type="slidenum">
              <a:rPr lang="en-US" smtClean="0"/>
              <a:t>5</a:t>
            </a:fld>
            <a:endParaRPr lang="en-US"/>
          </a:p>
        </p:txBody>
      </p:sp>
    </p:spTree>
    <p:extLst>
      <p:ext uri="{BB962C8B-B14F-4D97-AF65-F5344CB8AC3E}">
        <p14:creationId xmlns:p14="http://schemas.microsoft.com/office/powerpoint/2010/main" val="31658401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309419" y="407987"/>
            <a:ext cx="6496758" cy="1325563"/>
          </a:xfrm>
        </p:spPr>
        <p:txBody>
          <a:bodyPr>
            <a:normAutofit/>
          </a:bodyPr>
          <a:lstStyle/>
          <a:p>
            <a:r>
              <a:rPr lang="en-US" dirty="0"/>
              <a:t>In class Practice Problem 8+</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50</a:t>
            </a:fld>
            <a:endParaRPr lang="en-US"/>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grpSp>
        <p:nvGrpSpPr>
          <p:cNvPr id="2" name="Group 1">
            <a:extLst>
              <a:ext uri="{FF2B5EF4-FFF2-40B4-BE49-F238E27FC236}">
                <a16:creationId xmlns:a16="http://schemas.microsoft.com/office/drawing/2014/main" id="{45FF92AA-F2F5-87C9-EC8F-F3EF8785683E}"/>
              </a:ext>
            </a:extLst>
          </p:cNvPr>
          <p:cNvGrpSpPr/>
          <p:nvPr/>
        </p:nvGrpSpPr>
        <p:grpSpPr>
          <a:xfrm>
            <a:off x="385822" y="103607"/>
            <a:ext cx="4365067" cy="3183634"/>
            <a:chOff x="2300344" y="1690688"/>
            <a:chExt cx="6902649" cy="4752506"/>
          </a:xfrm>
        </p:grpSpPr>
        <p:pic>
          <p:nvPicPr>
            <p:cNvPr id="3" name="Content Placeholder 3">
              <a:extLst>
                <a:ext uri="{FF2B5EF4-FFF2-40B4-BE49-F238E27FC236}">
                  <a16:creationId xmlns:a16="http://schemas.microsoft.com/office/drawing/2014/main" id="{C4F77013-2D7A-BBDA-662D-BB421DFCBC50}"/>
                </a:ext>
              </a:extLst>
            </p:cNvPr>
            <p:cNvPicPr>
              <a:picLocks noChangeAspect="1"/>
            </p:cNvPicPr>
            <p:nvPr/>
          </p:nvPicPr>
          <p:blipFill>
            <a:blip r:embed="rId3"/>
            <a:stretch>
              <a:fillRect/>
            </a:stretch>
          </p:blipFill>
          <p:spPr>
            <a:xfrm>
              <a:off x="2300344" y="1690688"/>
              <a:ext cx="6902649" cy="4548873"/>
            </a:xfrm>
            <a:prstGeom prst="rect">
              <a:avLst/>
            </a:prstGeom>
          </p:spPr>
        </p:pic>
        <p:cxnSp>
          <p:nvCxnSpPr>
            <p:cNvPr id="6" name="Straight Arrow Connector 5">
              <a:extLst>
                <a:ext uri="{FF2B5EF4-FFF2-40B4-BE49-F238E27FC236}">
                  <a16:creationId xmlns:a16="http://schemas.microsoft.com/office/drawing/2014/main" id="{C6638EBF-1A54-0BDF-E872-13F37A5C6871}"/>
                </a:ext>
              </a:extLst>
            </p:cNvPr>
            <p:cNvCxnSpPr/>
            <p:nvPr/>
          </p:nvCxnSpPr>
          <p:spPr>
            <a:xfrm flipV="1">
              <a:off x="5924939" y="4385388"/>
              <a:ext cx="0" cy="107302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7" name="Straight Arrow Connector 6">
              <a:extLst>
                <a:ext uri="{FF2B5EF4-FFF2-40B4-BE49-F238E27FC236}">
                  <a16:creationId xmlns:a16="http://schemas.microsoft.com/office/drawing/2014/main" id="{DBC4F0DB-16B8-0F85-91FD-A4514BB84863}"/>
                </a:ext>
              </a:extLst>
            </p:cNvPr>
            <p:cNvCxnSpPr>
              <a:cxnSpLocks/>
            </p:cNvCxnSpPr>
            <p:nvPr/>
          </p:nvCxnSpPr>
          <p:spPr>
            <a:xfrm flipV="1">
              <a:off x="4491135" y="3688702"/>
              <a:ext cx="0" cy="17697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9" name="Straight Arrow Connector 8">
              <a:extLst>
                <a:ext uri="{FF2B5EF4-FFF2-40B4-BE49-F238E27FC236}">
                  <a16:creationId xmlns:a16="http://schemas.microsoft.com/office/drawing/2014/main" id="{70D60CCB-6937-37AF-B93D-34FACAE6EA5C}"/>
                </a:ext>
              </a:extLst>
            </p:cNvPr>
            <p:cNvCxnSpPr>
              <a:cxnSpLocks/>
            </p:cNvCxnSpPr>
            <p:nvPr/>
          </p:nvCxnSpPr>
          <p:spPr>
            <a:xfrm flipV="1">
              <a:off x="7822163" y="3848878"/>
              <a:ext cx="0" cy="160953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C9B7F856-12BA-3D1B-0FE9-B50626EFA67C}"/>
                </a:ext>
              </a:extLst>
            </p:cNvPr>
            <p:cNvSpPr txBox="1"/>
            <p:nvPr/>
          </p:nvSpPr>
          <p:spPr>
            <a:xfrm>
              <a:off x="2742538" y="6073862"/>
              <a:ext cx="4528162" cy="369332"/>
            </a:xfrm>
            <a:prstGeom prst="rect">
              <a:avLst/>
            </a:prstGeom>
            <a:noFill/>
          </p:spPr>
          <p:txBody>
            <a:bodyPr wrap="none" rtlCol="0">
              <a:spAutoFit/>
            </a:bodyPr>
            <a:lstStyle/>
            <a:p>
              <a:r>
                <a:rPr lang="en-US" dirty="0"/>
                <a:t>Underfitting          Just-right               Overfitting</a:t>
              </a:r>
            </a:p>
          </p:txBody>
        </p:sp>
      </p:grpSp>
      <p:pic>
        <p:nvPicPr>
          <p:cNvPr id="23" name="Picture 22" descr="A picture containing text, screenshot, diagram, line&#10;&#10;Description automatically generated">
            <a:extLst>
              <a:ext uri="{FF2B5EF4-FFF2-40B4-BE49-F238E27FC236}">
                <a16:creationId xmlns:a16="http://schemas.microsoft.com/office/drawing/2014/main" id="{1CD822D4-D516-1F67-EBC2-B69EEA97EC39}"/>
              </a:ext>
            </a:extLst>
          </p:cNvPr>
          <p:cNvPicPr>
            <a:picLocks noChangeAspect="1"/>
          </p:cNvPicPr>
          <p:nvPr/>
        </p:nvPicPr>
        <p:blipFill rotWithShape="1">
          <a:blip r:embed="rId4">
            <a:extLst>
              <a:ext uri="{28A0092B-C50C-407E-A947-70E740481C1C}">
                <a14:useLocalDpi xmlns:a14="http://schemas.microsoft.com/office/drawing/2010/main" val="0"/>
              </a:ext>
            </a:extLst>
          </a:blip>
          <a:srcRect t="9600" r="4105"/>
          <a:stretch/>
        </p:blipFill>
        <p:spPr>
          <a:xfrm>
            <a:off x="5950646" y="2261883"/>
            <a:ext cx="5213371" cy="4068772"/>
          </a:xfrm>
          <a:prstGeom prst="rect">
            <a:avLst/>
          </a:prstGeom>
        </p:spPr>
      </p:pic>
      <p:graphicFrame>
        <p:nvGraphicFramePr>
          <p:cNvPr id="24" name="Table 12">
            <a:extLst>
              <a:ext uri="{FF2B5EF4-FFF2-40B4-BE49-F238E27FC236}">
                <a16:creationId xmlns:a16="http://schemas.microsoft.com/office/drawing/2014/main" id="{F3C06326-3257-33D5-B9F7-6CF3F6A8F17F}"/>
              </a:ext>
            </a:extLst>
          </p:cNvPr>
          <p:cNvGraphicFramePr>
            <a:graphicFrameLocks noGrp="1"/>
          </p:cNvGraphicFramePr>
          <p:nvPr>
            <p:extLst>
              <p:ext uri="{D42A27DB-BD31-4B8C-83A1-F6EECF244321}">
                <p14:modId xmlns:p14="http://schemas.microsoft.com/office/powerpoint/2010/main" val="1368512185"/>
              </p:ext>
            </p:extLst>
          </p:nvPr>
        </p:nvGraphicFramePr>
        <p:xfrm>
          <a:off x="374247" y="5287108"/>
          <a:ext cx="4996405" cy="1432560"/>
        </p:xfrm>
        <a:graphic>
          <a:graphicData uri="http://schemas.openxmlformats.org/drawingml/2006/table">
            <a:tbl>
              <a:tblPr firstRow="1" bandRow="1">
                <a:tableStyleId>{912C8C85-51F0-491E-9774-3900AFEF0FD7}</a:tableStyleId>
              </a:tblPr>
              <a:tblGrid>
                <a:gridCol w="2716444">
                  <a:extLst>
                    <a:ext uri="{9D8B030D-6E8A-4147-A177-3AD203B41FA5}">
                      <a16:colId xmlns:a16="http://schemas.microsoft.com/office/drawing/2014/main" val="380327767"/>
                    </a:ext>
                  </a:extLst>
                </a:gridCol>
                <a:gridCol w="1054951">
                  <a:extLst>
                    <a:ext uri="{9D8B030D-6E8A-4147-A177-3AD203B41FA5}">
                      <a16:colId xmlns:a16="http://schemas.microsoft.com/office/drawing/2014/main" val="925580665"/>
                    </a:ext>
                  </a:extLst>
                </a:gridCol>
                <a:gridCol w="1225010">
                  <a:extLst>
                    <a:ext uri="{9D8B030D-6E8A-4147-A177-3AD203B41FA5}">
                      <a16:colId xmlns:a16="http://schemas.microsoft.com/office/drawing/2014/main" val="4052067369"/>
                    </a:ext>
                  </a:extLst>
                </a:gridCol>
              </a:tblGrid>
              <a:tr h="432655">
                <a:tc>
                  <a:txBody>
                    <a:bodyPr/>
                    <a:lstStyle/>
                    <a:p>
                      <a:r>
                        <a:rPr lang="en-US" sz="1400" dirty="0"/>
                        <a:t>Model </a:t>
                      </a:r>
                    </a:p>
                  </a:txBody>
                  <a:tcPr/>
                </a:tc>
                <a:tc>
                  <a:txBody>
                    <a:bodyPr/>
                    <a:lstStyle/>
                    <a:p>
                      <a:r>
                        <a:rPr lang="en-US" sz="1400" dirty="0"/>
                        <a:t>Test MSE</a:t>
                      </a:r>
                    </a:p>
                  </a:txBody>
                  <a:tcPr/>
                </a:tc>
                <a:tc>
                  <a:txBody>
                    <a:bodyPr/>
                    <a:lstStyle/>
                    <a:p>
                      <a:r>
                        <a:rPr lang="en-US" sz="1400" dirty="0"/>
                        <a:t>Overall  mean squared error</a:t>
                      </a:r>
                    </a:p>
                  </a:txBody>
                  <a:tcPr/>
                </a:tc>
                <a:extLst>
                  <a:ext uri="{0D108BD9-81ED-4DB2-BD59-A6C34878D82A}">
                    <a16:rowId xmlns:a16="http://schemas.microsoft.com/office/drawing/2014/main" val="2740778823"/>
                  </a:ext>
                </a:extLst>
              </a:tr>
              <a:tr h="254503">
                <a:tc>
                  <a:txBody>
                    <a:bodyPr/>
                    <a:lstStyle/>
                    <a:p>
                      <a:r>
                        <a:rPr lang="en-US" sz="1400" dirty="0"/>
                        <a:t>Model_inter_refine3</a:t>
                      </a:r>
                    </a:p>
                  </a:txBody>
                  <a:tcPr/>
                </a:tc>
                <a:tc>
                  <a:txBody>
                    <a:bodyPr/>
                    <a:lstStyle/>
                    <a:p>
                      <a:r>
                        <a:rPr lang="en-US" sz="1400" dirty="0"/>
                        <a:t>4378.822</a:t>
                      </a:r>
                    </a:p>
                  </a:txBody>
                  <a:tcPr/>
                </a:tc>
                <a:tc>
                  <a:txBody>
                    <a:bodyPr/>
                    <a:lstStyle/>
                    <a:p>
                      <a:r>
                        <a:rPr lang="en-US" sz="1400" dirty="0"/>
                        <a:t>4378.823 </a:t>
                      </a:r>
                    </a:p>
                  </a:txBody>
                  <a:tcPr/>
                </a:tc>
                <a:extLst>
                  <a:ext uri="{0D108BD9-81ED-4DB2-BD59-A6C34878D82A}">
                    <a16:rowId xmlns:a16="http://schemas.microsoft.com/office/drawing/2014/main" val="3403197033"/>
                  </a:ext>
                </a:extLst>
              </a:tr>
              <a:tr h="254503">
                <a:tc>
                  <a:txBody>
                    <a:bodyPr/>
                    <a:lstStyle/>
                    <a:p>
                      <a:r>
                        <a:rPr lang="en-US" sz="1400" dirty="0"/>
                        <a:t>Model_inter_high_order1</a:t>
                      </a:r>
                    </a:p>
                  </a:txBody>
                  <a:tcPr/>
                </a:tc>
                <a:tc>
                  <a:txBody>
                    <a:bodyPr/>
                    <a:lstStyle/>
                    <a:p>
                      <a:r>
                        <a:rPr lang="en-US" sz="1400" dirty="0"/>
                        <a:t>3320.60</a:t>
                      </a:r>
                    </a:p>
                  </a:txBody>
                  <a:tcPr/>
                </a:tc>
                <a:tc>
                  <a:txBody>
                    <a:bodyPr/>
                    <a:lstStyle/>
                    <a:p>
                      <a:r>
                        <a:rPr lang="en-US" sz="1400" dirty="0"/>
                        <a:t>3320.602</a:t>
                      </a:r>
                    </a:p>
                  </a:txBody>
                  <a:tcPr/>
                </a:tc>
                <a:extLst>
                  <a:ext uri="{0D108BD9-81ED-4DB2-BD59-A6C34878D82A}">
                    <a16:rowId xmlns:a16="http://schemas.microsoft.com/office/drawing/2014/main" val="698601672"/>
                  </a:ext>
                </a:extLst>
              </a:tr>
              <a:tr h="254503">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r>
                        <a:rPr lang="en-US" sz="1400" dirty="0"/>
                        <a:t>3330.393</a:t>
                      </a:r>
                    </a:p>
                  </a:txBody>
                  <a:tcPr/>
                </a:tc>
                <a:tc>
                  <a:txBody>
                    <a:bodyPr/>
                    <a:lstStyle/>
                    <a:p>
                      <a:r>
                        <a:rPr lang="en-US" sz="1400" dirty="0"/>
                        <a:t>3330.393</a:t>
                      </a:r>
                    </a:p>
                  </a:txBody>
                  <a:tcPr/>
                </a:tc>
                <a:extLst>
                  <a:ext uri="{0D108BD9-81ED-4DB2-BD59-A6C34878D82A}">
                    <a16:rowId xmlns:a16="http://schemas.microsoft.com/office/drawing/2014/main" val="2283394528"/>
                  </a:ext>
                </a:extLst>
              </a:tr>
            </a:tbl>
          </a:graphicData>
        </a:graphic>
      </p:graphicFrame>
      <p:graphicFrame>
        <p:nvGraphicFramePr>
          <p:cNvPr id="25" name="Table 12">
            <a:extLst>
              <a:ext uri="{FF2B5EF4-FFF2-40B4-BE49-F238E27FC236}">
                <a16:creationId xmlns:a16="http://schemas.microsoft.com/office/drawing/2014/main" id="{C15C659C-5554-DDD9-AEE3-A23D6B7B03A8}"/>
              </a:ext>
            </a:extLst>
          </p:cNvPr>
          <p:cNvGraphicFramePr>
            <a:graphicFrameLocks noGrp="1"/>
          </p:cNvGraphicFramePr>
          <p:nvPr>
            <p:extLst>
              <p:ext uri="{D42A27DB-BD31-4B8C-83A1-F6EECF244321}">
                <p14:modId xmlns:p14="http://schemas.microsoft.com/office/powerpoint/2010/main" val="156665201"/>
              </p:ext>
            </p:extLst>
          </p:nvPr>
        </p:nvGraphicFramePr>
        <p:xfrm>
          <a:off x="356636" y="3651336"/>
          <a:ext cx="4417701" cy="1483360"/>
        </p:xfrm>
        <a:graphic>
          <a:graphicData uri="http://schemas.openxmlformats.org/drawingml/2006/table">
            <a:tbl>
              <a:tblPr firstRow="1" bandRow="1">
                <a:tableStyleId>{69012ECD-51FC-41F1-AA8D-1B2483CD663E}</a:tableStyleId>
              </a:tblPr>
              <a:tblGrid>
                <a:gridCol w="2323626">
                  <a:extLst>
                    <a:ext uri="{9D8B030D-6E8A-4147-A177-3AD203B41FA5}">
                      <a16:colId xmlns:a16="http://schemas.microsoft.com/office/drawing/2014/main" val="380327767"/>
                    </a:ext>
                  </a:extLst>
                </a:gridCol>
                <a:gridCol w="1229586">
                  <a:extLst>
                    <a:ext uri="{9D8B030D-6E8A-4147-A177-3AD203B41FA5}">
                      <a16:colId xmlns:a16="http://schemas.microsoft.com/office/drawing/2014/main" val="2445147045"/>
                    </a:ext>
                  </a:extLst>
                </a:gridCol>
                <a:gridCol w="864489">
                  <a:extLst>
                    <a:ext uri="{9D8B030D-6E8A-4147-A177-3AD203B41FA5}">
                      <a16:colId xmlns:a16="http://schemas.microsoft.com/office/drawing/2014/main" val="925580665"/>
                    </a:ext>
                  </a:extLst>
                </a:gridCol>
              </a:tblGrid>
              <a:tr h="370840">
                <a:tc>
                  <a:txBody>
                    <a:bodyPr/>
                    <a:lstStyle/>
                    <a:p>
                      <a:r>
                        <a:rPr lang="en-US" sz="1400" dirty="0"/>
                        <a:t>Model </a:t>
                      </a:r>
                    </a:p>
                  </a:txBody>
                  <a:tcPr/>
                </a:tc>
                <a:tc>
                  <a:txBody>
                    <a:bodyPr/>
                    <a:lstStyle/>
                    <a:p>
                      <a:r>
                        <a:rPr lang="en-US" sz="1400" dirty="0"/>
                        <a:t>Adjusted R2</a:t>
                      </a:r>
                    </a:p>
                  </a:txBody>
                  <a:tcPr/>
                </a:tc>
                <a:tc>
                  <a:txBody>
                    <a:bodyPr/>
                    <a:lstStyle/>
                    <a:p>
                      <a:r>
                        <a:rPr lang="en-US" sz="1400" dirty="0"/>
                        <a:t>RMSE</a:t>
                      </a:r>
                    </a:p>
                  </a:txBody>
                  <a:tcPr/>
                </a:tc>
                <a:extLst>
                  <a:ext uri="{0D108BD9-81ED-4DB2-BD59-A6C34878D82A}">
                    <a16:rowId xmlns:a16="http://schemas.microsoft.com/office/drawing/2014/main" val="2740778823"/>
                  </a:ext>
                </a:extLst>
              </a:tr>
              <a:tr h="370840">
                <a:tc>
                  <a:txBody>
                    <a:bodyPr/>
                    <a:lstStyle/>
                    <a:p>
                      <a:r>
                        <a:rPr lang="en-US" sz="1400" dirty="0"/>
                        <a:t>Model_inter_refine3</a:t>
                      </a:r>
                    </a:p>
                  </a:txBody>
                  <a:tcPr/>
                </a:tc>
                <a:tc>
                  <a:txBody>
                    <a:bodyPr/>
                    <a:lstStyle/>
                    <a:p>
                      <a:r>
                        <a:rPr lang="en-US" sz="1400" dirty="0"/>
                        <a:t>0.9809</a:t>
                      </a:r>
                    </a:p>
                  </a:txBody>
                  <a:tcPr/>
                </a:tc>
                <a:tc>
                  <a:txBody>
                    <a:bodyPr/>
                    <a:lstStyle/>
                    <a:p>
                      <a:r>
                        <a:rPr lang="en-US" sz="1400" dirty="0"/>
                        <a:t>63.6</a:t>
                      </a:r>
                    </a:p>
                  </a:txBody>
                  <a:tcPr/>
                </a:tc>
                <a:extLst>
                  <a:ext uri="{0D108BD9-81ED-4DB2-BD59-A6C34878D82A}">
                    <a16:rowId xmlns:a16="http://schemas.microsoft.com/office/drawing/2014/main" val="3403197033"/>
                  </a:ext>
                </a:extLst>
              </a:tr>
              <a:tr h="370840">
                <a:tc>
                  <a:txBody>
                    <a:bodyPr/>
                    <a:lstStyle/>
                    <a:p>
                      <a:r>
                        <a:rPr lang="en-US" sz="1400" dirty="0"/>
                        <a:t>Model_inter_high_order1</a:t>
                      </a:r>
                    </a:p>
                  </a:txBody>
                  <a:tcPr/>
                </a:tc>
                <a:tc>
                  <a:txBody>
                    <a:bodyPr/>
                    <a:lstStyle/>
                    <a:p>
                      <a:r>
                        <a:rPr lang="en-US" sz="1400" dirty="0"/>
                        <a:t>0.9852</a:t>
                      </a:r>
                    </a:p>
                  </a:txBody>
                  <a:tcPr/>
                </a:tc>
                <a:tc>
                  <a:txBody>
                    <a:bodyPr/>
                    <a:lstStyle/>
                    <a:p>
                      <a:r>
                        <a:rPr lang="en-US" sz="1400" dirty="0"/>
                        <a:t>56</a:t>
                      </a:r>
                    </a:p>
                  </a:txBody>
                  <a:tcPr/>
                </a:tc>
                <a:extLst>
                  <a:ext uri="{0D108BD9-81ED-4DB2-BD59-A6C34878D82A}">
                    <a16:rowId xmlns:a16="http://schemas.microsoft.com/office/drawing/2014/main" val="698601672"/>
                  </a:ext>
                </a:extLst>
              </a:tr>
              <a:tr h="370840">
                <a:tc>
                  <a: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400" dirty="0"/>
                        <a:t>Model_inter_high_order2</a:t>
                      </a:r>
                    </a:p>
                  </a:txBody>
                  <a:tcPr/>
                </a:tc>
                <a:tc>
                  <a:txBody>
                    <a:bodyPr/>
                    <a:lstStyle/>
                    <a:p>
                      <a:r>
                        <a:rPr lang="en-US" sz="1400" dirty="0"/>
                        <a:t>0.9855</a:t>
                      </a:r>
                    </a:p>
                  </a:txBody>
                  <a:tcPr/>
                </a:tc>
                <a:tc>
                  <a:txBody>
                    <a:bodyPr/>
                    <a:lstStyle/>
                    <a:p>
                      <a:r>
                        <a:rPr lang="en-US" sz="1400" dirty="0"/>
                        <a:t>55.35</a:t>
                      </a:r>
                    </a:p>
                  </a:txBody>
                  <a:tcPr/>
                </a:tc>
                <a:extLst>
                  <a:ext uri="{0D108BD9-81ED-4DB2-BD59-A6C34878D82A}">
                    <a16:rowId xmlns:a16="http://schemas.microsoft.com/office/drawing/2014/main" val="2283394528"/>
                  </a:ext>
                </a:extLst>
              </a:tr>
            </a:tbl>
          </a:graphicData>
        </a:graphic>
      </p:graphicFrame>
      <p:sp>
        <p:nvSpPr>
          <p:cNvPr id="27" name="TextBox 26">
            <a:extLst>
              <a:ext uri="{FF2B5EF4-FFF2-40B4-BE49-F238E27FC236}">
                <a16:creationId xmlns:a16="http://schemas.microsoft.com/office/drawing/2014/main" id="{99DD62BB-8AE9-088C-CEE6-F7CDEDDEA034}"/>
              </a:ext>
            </a:extLst>
          </p:cNvPr>
          <p:cNvSpPr txBox="1"/>
          <p:nvPr/>
        </p:nvSpPr>
        <p:spPr>
          <a:xfrm>
            <a:off x="6487770" y="1621816"/>
            <a:ext cx="3933005" cy="646331"/>
          </a:xfrm>
          <a:prstGeom prst="rect">
            <a:avLst/>
          </a:prstGeom>
          <a:noFill/>
        </p:spPr>
        <p:txBody>
          <a:bodyPr wrap="square" rtlCol="0">
            <a:spAutoFit/>
          </a:bodyPr>
          <a:lstStyle/>
          <a:p>
            <a:r>
              <a:rPr lang="en-US" dirty="0">
                <a:solidFill>
                  <a:schemeClr val="accent2"/>
                </a:solidFill>
              </a:rPr>
              <a:t>Leah: Oops, the last model is overfitting, and the second model seems just right</a:t>
            </a:r>
          </a:p>
        </p:txBody>
      </p:sp>
      <p:pic>
        <p:nvPicPr>
          <p:cNvPr id="12" name="Picture 11" descr="A picture containing LEGO&#10;&#10;Description automatically generated">
            <a:extLst>
              <a:ext uri="{FF2B5EF4-FFF2-40B4-BE49-F238E27FC236}">
                <a16:creationId xmlns:a16="http://schemas.microsoft.com/office/drawing/2014/main" id="{E943CC7A-987C-3C28-07CF-F829EA3AC0C1}"/>
              </a:ext>
            </a:extLst>
          </p:cNvPr>
          <p:cNvPicPr>
            <a:picLocks noChangeAspect="1"/>
          </p:cNvPicPr>
          <p:nvPr/>
        </p:nvPicPr>
        <p:blipFill>
          <a:blip r:embed="rId5">
            <a:extLst>
              <a:ext uri="{28A0092B-C50C-407E-A947-70E740481C1C}">
                <a14:useLocalDpi xmlns:a14="http://schemas.microsoft.com/office/drawing/2010/main" val="0"/>
              </a:ext>
              <a:ext uri="{837473B0-CC2E-450A-ABE3-18F120FF3D39}">
                <a1611:picAttrSrcUrl xmlns:a1611="http://schemas.microsoft.com/office/drawing/2016/11/main" r:id="rId6"/>
              </a:ext>
            </a:extLst>
          </a:blip>
          <a:stretch>
            <a:fillRect/>
          </a:stretch>
        </p:blipFill>
        <p:spPr>
          <a:xfrm>
            <a:off x="6694562" y="2796480"/>
            <a:ext cx="4080606" cy="2191030"/>
          </a:xfrm>
          <a:prstGeom prst="rect">
            <a:avLst/>
          </a:prstGeom>
        </p:spPr>
      </p:pic>
    </p:spTree>
    <p:extLst>
      <p:ext uri="{BB962C8B-B14F-4D97-AF65-F5344CB8AC3E}">
        <p14:creationId xmlns:p14="http://schemas.microsoft.com/office/powerpoint/2010/main" val="22339049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anim calcmode="lin" valueType="num">
                                      <p:cBhvr additive="base">
                                        <p:cTn id="7" dur="500" fill="hold"/>
                                        <p:tgtEl>
                                          <p:spTgt spid="12"/>
                                        </p:tgtEl>
                                        <p:attrNameLst>
                                          <p:attrName>ppt_x</p:attrName>
                                        </p:attrNameLst>
                                      </p:cBhvr>
                                      <p:tavLst>
                                        <p:tav tm="0">
                                          <p:val>
                                            <p:strVal val="#ppt_x"/>
                                          </p:val>
                                        </p:tav>
                                        <p:tav tm="100000">
                                          <p:val>
                                            <p:strVal val="#ppt_x"/>
                                          </p:val>
                                        </p:tav>
                                      </p:tavLst>
                                    </p:anim>
                                    <p:anim calcmode="lin" valueType="num">
                                      <p:cBhvr additive="base">
                                        <p:cTn id="8" dur="500" fill="hold"/>
                                        <p:tgtEl>
                                          <p:spTgt spid="1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2EB492CD-616E-47F8-933B-5E2D952A05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12192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Arc 12">
            <a:extLst>
              <a:ext uri="{FF2B5EF4-FFF2-40B4-BE49-F238E27FC236}">
                <a16:creationId xmlns:a16="http://schemas.microsoft.com/office/drawing/2014/main" id="{59383CF9-23B5-4335-9B21-1791C4CF1C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3967198" flipH="1">
            <a:off x="8631348" y="490493"/>
            <a:ext cx="2987899" cy="2987899"/>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2" name="Title 1">
            <a:extLst>
              <a:ext uri="{FF2B5EF4-FFF2-40B4-BE49-F238E27FC236}">
                <a16:creationId xmlns:a16="http://schemas.microsoft.com/office/drawing/2014/main" id="{37646465-0772-6DAC-5D74-F0EFC3E85A19}"/>
              </a:ext>
            </a:extLst>
          </p:cNvPr>
          <p:cNvSpPr>
            <a:spLocks noGrp="1"/>
          </p:cNvSpPr>
          <p:nvPr>
            <p:ph type="title"/>
          </p:nvPr>
        </p:nvSpPr>
        <p:spPr>
          <a:xfrm>
            <a:off x="5894962" y="479493"/>
            <a:ext cx="5458838" cy="1325563"/>
          </a:xfrm>
        </p:spPr>
        <p:txBody>
          <a:bodyPr>
            <a:normAutofit/>
          </a:bodyPr>
          <a:lstStyle/>
          <a:p>
            <a:r>
              <a:rPr lang="en-US" dirty="0"/>
              <a:t>Model selection</a:t>
            </a:r>
          </a:p>
        </p:txBody>
      </p:sp>
      <p:sp>
        <p:nvSpPr>
          <p:cNvPr id="15" name="Freeform: Shape 14">
            <a:extLst>
              <a:ext uri="{FF2B5EF4-FFF2-40B4-BE49-F238E27FC236}">
                <a16:creationId xmlns:a16="http://schemas.microsoft.com/office/drawing/2014/main" id="{0007FE00-9498-4706-B255-6437B0252C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5486400"/>
            <a:ext cx="2672863" cy="13716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8" name="Graphic 7" descr="Teacher">
            <a:extLst>
              <a:ext uri="{FF2B5EF4-FFF2-40B4-BE49-F238E27FC236}">
                <a16:creationId xmlns:a16="http://schemas.microsoft.com/office/drawing/2014/main" id="{A7A065C1-5087-AE15-9BBA-BDA621F2A7A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703182" y="955437"/>
            <a:ext cx="4777381" cy="4777381"/>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p:spPr>
      </p:pic>
      <p:sp>
        <p:nvSpPr>
          <p:cNvPr id="3" name="Content Placeholder 2">
            <a:extLst>
              <a:ext uri="{FF2B5EF4-FFF2-40B4-BE49-F238E27FC236}">
                <a16:creationId xmlns:a16="http://schemas.microsoft.com/office/drawing/2014/main" id="{2F40FE2A-33B9-8D29-7FDC-76DC6C4FE918}"/>
              </a:ext>
            </a:extLst>
          </p:cNvPr>
          <p:cNvSpPr>
            <a:spLocks noGrp="1"/>
          </p:cNvSpPr>
          <p:nvPr>
            <p:ph idx="1"/>
          </p:nvPr>
        </p:nvSpPr>
        <p:spPr>
          <a:xfrm>
            <a:off x="5894962" y="1984443"/>
            <a:ext cx="5458838" cy="4192520"/>
          </a:xfrm>
        </p:spPr>
        <p:txBody>
          <a:bodyPr>
            <a:normAutofit/>
          </a:bodyPr>
          <a:lstStyle/>
          <a:p>
            <a:r>
              <a:rPr lang="en-US" dirty="0"/>
              <a:t>More about model selection? See you tomorrow at Next lecture</a:t>
            </a:r>
          </a:p>
        </p:txBody>
      </p:sp>
      <p:sp>
        <p:nvSpPr>
          <p:cNvPr id="4" name="Slide Number Placeholder 3">
            <a:extLst>
              <a:ext uri="{FF2B5EF4-FFF2-40B4-BE49-F238E27FC236}">
                <a16:creationId xmlns:a16="http://schemas.microsoft.com/office/drawing/2014/main" id="{B8B2457A-1D7E-01D4-E214-C7CD1750EC6E}"/>
              </a:ext>
            </a:extLst>
          </p:cNvPr>
          <p:cNvSpPr>
            <a:spLocks noGrp="1"/>
          </p:cNvSpPr>
          <p:nvPr>
            <p:ph type="sldNum" sz="quarter" idx="12"/>
          </p:nvPr>
        </p:nvSpPr>
        <p:spPr>
          <a:xfrm>
            <a:off x="8610600" y="6356350"/>
            <a:ext cx="2743200" cy="365125"/>
          </a:xfrm>
        </p:spPr>
        <p:txBody>
          <a:bodyPr>
            <a:normAutofit/>
          </a:bodyPr>
          <a:lstStyle/>
          <a:p>
            <a:pPr>
              <a:spcAft>
                <a:spcPts val="600"/>
              </a:spcAft>
            </a:pPr>
            <a:fld id="{998FC6E2-3800-4EB0-A18D-3856D6660061}" type="slidenum">
              <a:rPr lang="en-US" smtClean="0"/>
              <a:pPr>
                <a:spcAft>
                  <a:spcPts val="600"/>
                </a:spcAft>
              </a:pPr>
              <a:t>51</a:t>
            </a:fld>
            <a:endParaRPr lang="en-US"/>
          </a:p>
        </p:txBody>
      </p:sp>
    </p:spTree>
    <p:extLst>
      <p:ext uri="{BB962C8B-B14F-4D97-AF65-F5344CB8AC3E}">
        <p14:creationId xmlns:p14="http://schemas.microsoft.com/office/powerpoint/2010/main" val="40842161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500"/>
                                  </p:stCondLst>
                                  <p:iterate>
                                    <p:tmPct val="10000"/>
                                  </p:iterate>
                                  <p:childTnLst>
                                    <p:set>
                                      <p:cBhvr>
                                        <p:cTn id="6" dur="1" fill="hold">
                                          <p:stCondLst>
                                            <p:cond delay="0"/>
                                          </p:stCondLst>
                                        </p:cTn>
                                        <p:tgtEl>
                                          <p:spTgt spid="8"/>
                                        </p:tgtEl>
                                        <p:attrNameLst>
                                          <p:attrName>style.visibility</p:attrName>
                                        </p:attrNameLst>
                                      </p:cBhvr>
                                      <p:to>
                                        <p:strVal val="visible"/>
                                      </p:to>
                                    </p:set>
                                    <p:animEffect transition="in" filter="fade">
                                      <p:cBhvr>
                                        <p:cTn id="7" dur="700"/>
                                        <p:tgtEl>
                                          <p:spTgt spid="8"/>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2"/>
                                        </p:tgtEl>
                                        <p:attrNameLst>
                                          <p:attrName>style.visibility</p:attrName>
                                        </p:attrNameLst>
                                      </p:cBhvr>
                                      <p:to>
                                        <p:strVal val="visible"/>
                                      </p:to>
                                    </p:set>
                                    <p:animEffect transition="in" filter="fade">
                                      <p:cBhvr>
                                        <p:cTn id="10"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descr="Electronic circuit board">
            <a:extLst>
              <a:ext uri="{FF2B5EF4-FFF2-40B4-BE49-F238E27FC236}">
                <a16:creationId xmlns:a16="http://schemas.microsoft.com/office/drawing/2014/main" id="{329D4DE8-0616-0E55-A839-0B501DDAAC40}"/>
              </a:ext>
            </a:extLst>
          </p:cNvPr>
          <p:cNvPicPr>
            <a:picLocks noChangeAspect="1"/>
          </p:cNvPicPr>
          <p:nvPr/>
        </p:nvPicPr>
        <p:blipFill rotWithShape="1">
          <a:blip r:embed="rId3"/>
          <a:srcRect l="42286" r="10453" b="-1"/>
          <a:stretch/>
        </p:blipFill>
        <p:spPr>
          <a:xfrm>
            <a:off x="-7366" y="10"/>
            <a:ext cx="4855591" cy="6857990"/>
          </a:xfrm>
          <a:custGeom>
            <a:avLst/>
            <a:gdLst/>
            <a:ahLst/>
            <a:cxnLst/>
            <a:rect l="l" t="t" r="r" b="b"/>
            <a:pathLst>
              <a:path w="4636517" h="6858000">
                <a:moveTo>
                  <a:pt x="0" y="0"/>
                </a:moveTo>
                <a:lnTo>
                  <a:pt x="4636517" y="0"/>
                </a:lnTo>
                <a:lnTo>
                  <a:pt x="4636517" y="6858000"/>
                </a:lnTo>
                <a:lnTo>
                  <a:pt x="0" y="6858000"/>
                </a:lnTo>
                <a:close/>
              </a:path>
            </a:pathLst>
          </a:custGeom>
        </p:spPr>
      </p:pic>
      <p:sp>
        <p:nvSpPr>
          <p:cNvPr id="5" name="Title 1">
            <a:extLst>
              <a:ext uri="{FF2B5EF4-FFF2-40B4-BE49-F238E27FC236}">
                <a16:creationId xmlns:a16="http://schemas.microsoft.com/office/drawing/2014/main" id="{9CD49843-D743-20BD-5F5C-92FBA4BD3589}"/>
              </a:ext>
            </a:extLst>
          </p:cNvPr>
          <p:cNvSpPr>
            <a:spLocks noGrp="1"/>
          </p:cNvSpPr>
          <p:nvPr>
            <p:ph type="title"/>
          </p:nvPr>
        </p:nvSpPr>
        <p:spPr>
          <a:xfrm>
            <a:off x="5214602" y="407987"/>
            <a:ext cx="6644605" cy="1325563"/>
          </a:xfrm>
        </p:spPr>
        <p:txBody>
          <a:bodyPr>
            <a:normAutofit/>
          </a:bodyPr>
          <a:lstStyle/>
          <a:p>
            <a:r>
              <a:rPr lang="en-US" dirty="0"/>
              <a:t>In class Practice Problem 9+</a:t>
            </a:r>
          </a:p>
        </p:txBody>
      </p:sp>
      <p:sp>
        <p:nvSpPr>
          <p:cNvPr id="4" name="Slide Number Placeholder 3">
            <a:extLst>
              <a:ext uri="{FF2B5EF4-FFF2-40B4-BE49-F238E27FC236}">
                <a16:creationId xmlns:a16="http://schemas.microsoft.com/office/drawing/2014/main" id="{20CBD922-7BED-24A9-DBD9-43994F059766}"/>
              </a:ext>
            </a:extLst>
          </p:cNvPr>
          <p:cNvSpPr>
            <a:spLocks noGrp="1"/>
          </p:cNvSpPr>
          <p:nvPr>
            <p:ph type="sldNum" sz="quarter" idx="12"/>
          </p:nvPr>
        </p:nvSpPr>
        <p:spPr>
          <a:xfrm>
            <a:off x="10047382" y="6356350"/>
            <a:ext cx="1306417" cy="365125"/>
          </a:xfrm>
        </p:spPr>
        <p:txBody>
          <a:bodyPr>
            <a:normAutofit/>
          </a:bodyPr>
          <a:lstStyle/>
          <a:p>
            <a:pPr>
              <a:spcAft>
                <a:spcPts val="600"/>
              </a:spcAft>
            </a:pPr>
            <a:fld id="{998FC6E2-3800-4EB0-A18D-3856D6660061}" type="slidenum">
              <a:rPr lang="en-US"/>
              <a:pPr>
                <a:spcAft>
                  <a:spcPts val="600"/>
                </a:spcAft>
              </a:pPr>
              <a:t>52</a:t>
            </a:fld>
            <a:endParaRPr lang="en-US"/>
          </a:p>
        </p:txBody>
      </p:sp>
      <p:sp>
        <p:nvSpPr>
          <p:cNvPr id="7" name="Content Placeholder 6">
            <a:extLst>
              <a:ext uri="{FF2B5EF4-FFF2-40B4-BE49-F238E27FC236}">
                <a16:creationId xmlns:a16="http://schemas.microsoft.com/office/drawing/2014/main" id="{413CC450-6E9F-B946-FCD1-B40F7EE51282}"/>
              </a:ext>
            </a:extLst>
          </p:cNvPr>
          <p:cNvSpPr>
            <a:spLocks noGrp="1"/>
          </p:cNvSpPr>
          <p:nvPr>
            <p:ph idx="1"/>
          </p:nvPr>
        </p:nvSpPr>
        <p:spPr>
          <a:xfrm>
            <a:off x="5019868" y="1825625"/>
            <a:ext cx="6333931" cy="4351338"/>
          </a:xfrm>
        </p:spPr>
        <p:txBody>
          <a:bodyPr>
            <a:normAutofit/>
          </a:bodyPr>
          <a:lstStyle/>
          <a:p>
            <a:r>
              <a:rPr lang="en-US" sz="2400" dirty="0"/>
              <a:t>Adjusted R2: model 5 &gt; model 4 &gt; model 3&gt; model 2 &gt; model 1.</a:t>
            </a:r>
          </a:p>
          <a:p>
            <a:r>
              <a:rPr lang="en-US" sz="2400" dirty="0"/>
              <a:t>RMSE: model 5 &lt; model 4 &lt; model 3 &lt; model 2 &lt; model 1.</a:t>
            </a:r>
          </a:p>
          <a:p>
            <a:r>
              <a:rPr lang="en-US" sz="2400" dirty="0"/>
              <a:t>Which order /model should we choose based on cross validation? </a:t>
            </a:r>
          </a:p>
        </p:txBody>
      </p:sp>
      <p:pic>
        <p:nvPicPr>
          <p:cNvPr id="8" name="Picture 7" descr="Shape&#10;&#10;Description automatically generated with medium confidence">
            <a:extLst>
              <a:ext uri="{FF2B5EF4-FFF2-40B4-BE49-F238E27FC236}">
                <a16:creationId xmlns:a16="http://schemas.microsoft.com/office/drawing/2014/main" id="{9F7C6322-30B5-F91E-4BA6-906F91763CFC}"/>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Tree>
    <p:extLst>
      <p:ext uri="{BB962C8B-B14F-4D97-AF65-F5344CB8AC3E}">
        <p14:creationId xmlns:p14="http://schemas.microsoft.com/office/powerpoint/2010/main" val="170497534"/>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5EDA376-E460-F7A8-B5FA-A67B0D8A69D5}"/>
              </a:ext>
            </a:extLst>
          </p:cNvPr>
          <p:cNvSpPr>
            <a:spLocks noGrp="1"/>
          </p:cNvSpPr>
          <p:nvPr>
            <p:ph type="title"/>
          </p:nvPr>
        </p:nvSpPr>
        <p:spPr>
          <a:xfrm>
            <a:off x="6513788" y="365125"/>
            <a:ext cx="4840010" cy="1807305"/>
          </a:xfrm>
        </p:spPr>
        <p:txBody>
          <a:bodyPr>
            <a:normAutofit/>
          </a:bodyPr>
          <a:lstStyle/>
          <a:p>
            <a:r>
              <a:rPr lang="en-US" dirty="0"/>
              <a:t>Take away messages</a:t>
            </a:r>
          </a:p>
        </p:txBody>
      </p:sp>
      <p:pic>
        <p:nvPicPr>
          <p:cNvPr id="5" name="Picture 4">
            <a:extLst>
              <a:ext uri="{FF2B5EF4-FFF2-40B4-BE49-F238E27FC236}">
                <a16:creationId xmlns:a16="http://schemas.microsoft.com/office/drawing/2014/main" id="{C8C2E946-FDCD-1BE8-DB6B-D583D80F35B1}"/>
              </a:ext>
            </a:extLst>
          </p:cNvPr>
          <p:cNvPicPr>
            <a:picLocks noChangeAspect="1"/>
          </p:cNvPicPr>
          <p:nvPr/>
        </p:nvPicPr>
        <p:blipFill rotWithShape="1">
          <a:blip r:embed="rId3"/>
          <a:srcRect l="20311" r="29520"/>
          <a:stretch/>
        </p:blipFill>
        <p:spPr>
          <a:xfrm>
            <a:off x="20" y="10"/>
            <a:ext cx="6116549" cy="68579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p:spPr>
      </p:pic>
      <p:sp>
        <p:nvSpPr>
          <p:cNvPr id="3" name="Content Placeholder 2">
            <a:extLst>
              <a:ext uri="{FF2B5EF4-FFF2-40B4-BE49-F238E27FC236}">
                <a16:creationId xmlns:a16="http://schemas.microsoft.com/office/drawing/2014/main" id="{C4C2F3B0-0B87-D272-67BA-A8245A0F4C14}"/>
              </a:ext>
            </a:extLst>
          </p:cNvPr>
          <p:cNvSpPr>
            <a:spLocks noGrp="1"/>
          </p:cNvSpPr>
          <p:nvPr>
            <p:ph idx="1"/>
          </p:nvPr>
        </p:nvSpPr>
        <p:spPr>
          <a:xfrm>
            <a:off x="6513788" y="1885716"/>
            <a:ext cx="4840010" cy="4291247"/>
          </a:xfrm>
        </p:spPr>
        <p:txBody>
          <a:bodyPr>
            <a:normAutofit/>
          </a:bodyPr>
          <a:lstStyle/>
          <a:p>
            <a:r>
              <a:rPr lang="en-US" sz="2000" dirty="0"/>
              <a:t>Statistics: </a:t>
            </a:r>
          </a:p>
          <a:p>
            <a:pPr lvl="1"/>
            <a:r>
              <a:rPr lang="en-US" sz="1600" dirty="0"/>
              <a:t>Interaction Effect in Multiple Regression with both Quantitative and Qualitative (Dummy) Variable models </a:t>
            </a:r>
          </a:p>
          <a:p>
            <a:pPr lvl="1"/>
            <a:r>
              <a:rPr lang="en-US" sz="1600" dirty="0"/>
              <a:t>Two different approaches but result in the same optimal model</a:t>
            </a:r>
          </a:p>
          <a:p>
            <a:pPr lvl="1"/>
            <a:r>
              <a:rPr lang="en-US" sz="1600" dirty="0"/>
              <a:t>A Quadratic (Second Order) Model with Quantitative predictors</a:t>
            </a:r>
          </a:p>
          <a:p>
            <a:pPr lvl="1"/>
            <a:r>
              <a:rPr lang="en-US" sz="1600" dirty="0"/>
              <a:t>Cross validation to avoid overfitting and underfitting model</a:t>
            </a:r>
          </a:p>
          <a:p>
            <a:r>
              <a:rPr lang="en-US" sz="2000" dirty="0"/>
              <a:t>Code:</a:t>
            </a:r>
          </a:p>
          <a:p>
            <a:pPr lvl="1"/>
            <a:r>
              <a:rPr lang="en-US" sz="2000" dirty="0" err="1"/>
              <a:t>lm</a:t>
            </a:r>
            <a:r>
              <a:rPr lang="en-US" sz="2000" dirty="0"/>
              <a:t>(y ~ x1+x2+(x1+x2)^2 + I(X1^2)+I(X2^2))</a:t>
            </a:r>
          </a:p>
          <a:p>
            <a:pPr lvl="1"/>
            <a:r>
              <a:rPr lang="en-US" sz="2000" dirty="0"/>
              <a:t>CVlm()</a:t>
            </a:r>
          </a:p>
          <a:p>
            <a:endParaRPr lang="en-US" sz="2000" dirty="0"/>
          </a:p>
        </p:txBody>
      </p:sp>
      <p:pic>
        <p:nvPicPr>
          <p:cNvPr id="4" name="Picture 3" descr="Shape&#10;&#10;Description automatically generated with medium confidence">
            <a:extLst>
              <a:ext uri="{FF2B5EF4-FFF2-40B4-BE49-F238E27FC236}">
                <a16:creationId xmlns:a16="http://schemas.microsoft.com/office/drawing/2014/main" id="{53138E67-25FF-A60F-F4E9-D7A65E331279}"/>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sp>
        <p:nvSpPr>
          <p:cNvPr id="6" name="Slide Number Placeholder 5">
            <a:extLst>
              <a:ext uri="{FF2B5EF4-FFF2-40B4-BE49-F238E27FC236}">
                <a16:creationId xmlns:a16="http://schemas.microsoft.com/office/drawing/2014/main" id="{65237C55-C059-324E-39C7-64D56C552692}"/>
              </a:ext>
            </a:extLst>
          </p:cNvPr>
          <p:cNvSpPr>
            <a:spLocks noGrp="1"/>
          </p:cNvSpPr>
          <p:nvPr>
            <p:ph type="sldNum" sz="quarter" idx="12"/>
          </p:nvPr>
        </p:nvSpPr>
        <p:spPr/>
        <p:txBody>
          <a:bodyPr/>
          <a:lstStyle/>
          <a:p>
            <a:fld id="{998FC6E2-3800-4EB0-A18D-3856D6660061}" type="slidenum">
              <a:rPr lang="en-US" smtClean="0"/>
              <a:t>53</a:t>
            </a:fld>
            <a:endParaRPr lang="en-US"/>
          </a:p>
        </p:txBody>
      </p:sp>
      <p:pic>
        <p:nvPicPr>
          <p:cNvPr id="11" name="Picture 10">
            <a:extLst>
              <a:ext uri="{FF2B5EF4-FFF2-40B4-BE49-F238E27FC236}">
                <a16:creationId xmlns:a16="http://schemas.microsoft.com/office/drawing/2014/main" id="{1DE0E27E-FFA7-00C1-8D44-8FA3C34657B2}"/>
              </a:ext>
            </a:extLst>
          </p:cNvPr>
          <p:cNvPicPr>
            <a:picLocks noChangeAspect="1"/>
          </p:cNvPicPr>
          <p:nvPr/>
        </p:nvPicPr>
        <p:blipFill>
          <a:blip r:embed="rId5"/>
          <a:stretch>
            <a:fillRect/>
          </a:stretch>
        </p:blipFill>
        <p:spPr>
          <a:xfrm>
            <a:off x="0" y="2914056"/>
            <a:ext cx="6599492" cy="1386960"/>
          </a:xfrm>
          <a:prstGeom prst="rect">
            <a:avLst/>
          </a:prstGeom>
        </p:spPr>
      </p:pic>
    </p:spTree>
    <p:extLst>
      <p:ext uri="{BB962C8B-B14F-4D97-AF65-F5344CB8AC3E}">
        <p14:creationId xmlns:p14="http://schemas.microsoft.com/office/powerpoint/2010/main" val="245456085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8181FC64-B306-4821-98E2-780662EFC4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05" y="0"/>
            <a:ext cx="12191695"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pic>
        <p:nvPicPr>
          <p:cNvPr id="6" name="Picture 5" descr="Skydivers make a formation above the clouds">
            <a:extLst>
              <a:ext uri="{FF2B5EF4-FFF2-40B4-BE49-F238E27FC236}">
                <a16:creationId xmlns:a16="http://schemas.microsoft.com/office/drawing/2014/main" id="{EC3FCB62-C8D7-D8FD-D091-C1E9A0BCF8F4}"/>
              </a:ext>
            </a:extLst>
          </p:cNvPr>
          <p:cNvPicPr>
            <a:picLocks noChangeAspect="1"/>
          </p:cNvPicPr>
          <p:nvPr/>
        </p:nvPicPr>
        <p:blipFill rotWithShape="1">
          <a:blip r:embed="rId2"/>
          <a:srcRect l="3184" r="-1" b="-1"/>
          <a:stretch/>
        </p:blipFill>
        <p:spPr>
          <a:xfrm>
            <a:off x="20" y="10"/>
            <a:ext cx="9947062" cy="6857990"/>
          </a:xfrm>
          <a:prstGeom prst="rect">
            <a:avLst/>
          </a:prstGeom>
        </p:spPr>
      </p:pic>
      <p:sp>
        <p:nvSpPr>
          <p:cNvPr id="13" name="Freeform: Shape 12">
            <a:extLst>
              <a:ext uri="{FF2B5EF4-FFF2-40B4-BE49-F238E27FC236}">
                <a16:creationId xmlns:a16="http://schemas.microsoft.com/office/drawing/2014/main" id="{5871FC61-DD4E-47D4-81FD-8A7E7D12B3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986049" y="0"/>
            <a:ext cx="5205951" cy="6858000"/>
          </a:xfrm>
          <a:custGeom>
            <a:avLst/>
            <a:gdLst>
              <a:gd name="connsiteX0" fmla="*/ 0 w 5205951"/>
              <a:gd name="connsiteY0" fmla="*/ 0 h 6858000"/>
              <a:gd name="connsiteX1" fmla="*/ 1709529 w 5205951"/>
              <a:gd name="connsiteY1" fmla="*/ 0 h 6858000"/>
              <a:gd name="connsiteX2" fmla="*/ 2489695 w 5205951"/>
              <a:gd name="connsiteY2" fmla="*/ 0 h 6858000"/>
              <a:gd name="connsiteX3" fmla="*/ 3582928 w 5205951"/>
              <a:gd name="connsiteY3" fmla="*/ 0 h 6858000"/>
              <a:gd name="connsiteX4" fmla="*/ 3605052 w 5205951"/>
              <a:gd name="connsiteY4" fmla="*/ 14997 h 6858000"/>
              <a:gd name="connsiteX5" fmla="*/ 5205951 w 5205951"/>
              <a:gd name="connsiteY5" fmla="*/ 3621656 h 6858000"/>
              <a:gd name="connsiteX6" fmla="*/ 3331601 w 5205951"/>
              <a:gd name="connsiteY6" fmla="*/ 6374814 h 6858000"/>
              <a:gd name="connsiteX7" fmla="*/ 2814953 w 5205951"/>
              <a:gd name="connsiteY7" fmla="*/ 6780599 h 6858000"/>
              <a:gd name="connsiteX8" fmla="*/ 2703197 w 5205951"/>
              <a:gd name="connsiteY8" fmla="*/ 6858000 h 6858000"/>
              <a:gd name="connsiteX9" fmla="*/ 2489695 w 5205951"/>
              <a:gd name="connsiteY9" fmla="*/ 6858000 h 6858000"/>
              <a:gd name="connsiteX10" fmla="*/ 1709529 w 5205951"/>
              <a:gd name="connsiteY10" fmla="*/ 6858000 h 6858000"/>
              <a:gd name="connsiteX11" fmla="*/ 0 w 5205951"/>
              <a:gd name="connsiteY11"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5205951" h="6858000">
                <a:moveTo>
                  <a:pt x="0" y="0"/>
                </a:moveTo>
                <a:lnTo>
                  <a:pt x="1709529" y="0"/>
                </a:lnTo>
                <a:lnTo>
                  <a:pt x="2489695" y="0"/>
                </a:lnTo>
                <a:lnTo>
                  <a:pt x="3582928" y="0"/>
                </a:lnTo>
                <a:lnTo>
                  <a:pt x="3605052" y="14997"/>
                </a:lnTo>
                <a:cubicBezTo>
                  <a:pt x="4632215" y="754641"/>
                  <a:pt x="5205951" y="2093192"/>
                  <a:pt x="5205951" y="3621656"/>
                </a:cubicBezTo>
                <a:cubicBezTo>
                  <a:pt x="5205951" y="4969131"/>
                  <a:pt x="4277226" y="5602839"/>
                  <a:pt x="3331601" y="6374814"/>
                </a:cubicBezTo>
                <a:cubicBezTo>
                  <a:pt x="3159398" y="6515397"/>
                  <a:pt x="2988771" y="6653108"/>
                  <a:pt x="2814953" y="6780599"/>
                </a:cubicBezTo>
                <a:lnTo>
                  <a:pt x="2703197" y="6858000"/>
                </a:lnTo>
                <a:lnTo>
                  <a:pt x="2489695" y="6858000"/>
                </a:lnTo>
                <a:lnTo>
                  <a:pt x="1709529" y="6858000"/>
                </a:lnTo>
                <a:lnTo>
                  <a:pt x="0" y="6858000"/>
                </a:lnTo>
                <a:close/>
              </a:path>
            </a:pathLst>
          </a:custGeom>
          <a:solidFill>
            <a:srgbClr val="FFFFFF">
              <a:alpha val="6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useBgFill="1">
        <p:nvSpPr>
          <p:cNvPr id="15" name="Freeform: Shape 14">
            <a:extLst>
              <a:ext uri="{FF2B5EF4-FFF2-40B4-BE49-F238E27FC236}">
                <a16:creationId xmlns:a16="http://schemas.microsoft.com/office/drawing/2014/main" id="{F9EC3F91-A75C-4F74-867E-E4C28C13546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48226" y="0"/>
            <a:ext cx="5043774" cy="6858000"/>
          </a:xfrm>
          <a:custGeom>
            <a:avLst/>
            <a:gdLst>
              <a:gd name="connsiteX0" fmla="*/ 1648981 w 5043774"/>
              <a:gd name="connsiteY0" fmla="*/ 0 h 6858000"/>
              <a:gd name="connsiteX1" fmla="*/ 2759699 w 5043774"/>
              <a:gd name="connsiteY1" fmla="*/ 0 h 6858000"/>
              <a:gd name="connsiteX2" fmla="*/ 3379301 w 5043774"/>
              <a:gd name="connsiteY2" fmla="*/ 0 h 6858000"/>
              <a:gd name="connsiteX3" fmla="*/ 3552342 w 5043774"/>
              <a:gd name="connsiteY3" fmla="*/ 0 h 6858000"/>
              <a:gd name="connsiteX4" fmla="*/ 4617166 w 5043774"/>
              <a:gd name="connsiteY4" fmla="*/ 0 h 6858000"/>
              <a:gd name="connsiteX5" fmla="*/ 4786130 w 5043774"/>
              <a:gd name="connsiteY5" fmla="*/ 0 h 6858000"/>
              <a:gd name="connsiteX6" fmla="*/ 4980168 w 5043774"/>
              <a:gd name="connsiteY6" fmla="*/ 0 h 6858000"/>
              <a:gd name="connsiteX7" fmla="*/ 5043774 w 5043774"/>
              <a:gd name="connsiteY7" fmla="*/ 0 h 6858000"/>
              <a:gd name="connsiteX8" fmla="*/ 5043774 w 5043774"/>
              <a:gd name="connsiteY8" fmla="*/ 6858000 h 6858000"/>
              <a:gd name="connsiteX9" fmla="*/ 4980168 w 5043774"/>
              <a:gd name="connsiteY9" fmla="*/ 6858000 h 6858000"/>
              <a:gd name="connsiteX10" fmla="*/ 4786130 w 5043774"/>
              <a:gd name="connsiteY10" fmla="*/ 6858000 h 6858000"/>
              <a:gd name="connsiteX11" fmla="*/ 4617166 w 5043774"/>
              <a:gd name="connsiteY11" fmla="*/ 6858000 h 6858000"/>
              <a:gd name="connsiteX12" fmla="*/ 3552342 w 5043774"/>
              <a:gd name="connsiteY12" fmla="*/ 6858000 h 6858000"/>
              <a:gd name="connsiteX13" fmla="*/ 3379301 w 5043774"/>
              <a:gd name="connsiteY13" fmla="*/ 6858000 h 6858000"/>
              <a:gd name="connsiteX14" fmla="*/ 2759699 w 5043774"/>
              <a:gd name="connsiteY14" fmla="*/ 6858000 h 6858000"/>
              <a:gd name="connsiteX15" fmla="*/ 2542782 w 5043774"/>
              <a:gd name="connsiteY15" fmla="*/ 6858000 h 6858000"/>
              <a:gd name="connsiteX16" fmla="*/ 2429239 w 5043774"/>
              <a:gd name="connsiteY16" fmla="*/ 6780599 h 6858000"/>
              <a:gd name="connsiteX17" fmla="*/ 1904328 w 5043774"/>
              <a:gd name="connsiteY17" fmla="*/ 6374814 h 6858000"/>
              <a:gd name="connsiteX18" fmla="*/ 0 w 5043774"/>
              <a:gd name="connsiteY18" fmla="*/ 3621656 h 6858000"/>
              <a:gd name="connsiteX19" fmla="*/ 1626503 w 5043774"/>
              <a:gd name="connsiteY19" fmla="*/ 14997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43774" h="6858000">
                <a:moveTo>
                  <a:pt x="1648981" y="0"/>
                </a:moveTo>
                <a:lnTo>
                  <a:pt x="2759699" y="0"/>
                </a:lnTo>
                <a:lnTo>
                  <a:pt x="3379301" y="0"/>
                </a:lnTo>
                <a:lnTo>
                  <a:pt x="3552342" y="0"/>
                </a:lnTo>
                <a:lnTo>
                  <a:pt x="4617166" y="0"/>
                </a:lnTo>
                <a:lnTo>
                  <a:pt x="4786130" y="0"/>
                </a:lnTo>
                <a:lnTo>
                  <a:pt x="4980168" y="0"/>
                </a:lnTo>
                <a:lnTo>
                  <a:pt x="5043774" y="0"/>
                </a:lnTo>
                <a:lnTo>
                  <a:pt x="5043774" y="6858000"/>
                </a:lnTo>
                <a:lnTo>
                  <a:pt x="4980168" y="6858000"/>
                </a:lnTo>
                <a:lnTo>
                  <a:pt x="4786130" y="6858000"/>
                </a:lnTo>
                <a:lnTo>
                  <a:pt x="4617166" y="6858000"/>
                </a:lnTo>
                <a:lnTo>
                  <a:pt x="3552342" y="6858000"/>
                </a:lnTo>
                <a:lnTo>
                  <a:pt x="3379301" y="6858000"/>
                </a:lnTo>
                <a:lnTo>
                  <a:pt x="2759699" y="6858000"/>
                </a:lnTo>
                <a:lnTo>
                  <a:pt x="2542782" y="6858000"/>
                </a:lnTo>
                <a:lnTo>
                  <a:pt x="2429239" y="6780599"/>
                </a:lnTo>
                <a:cubicBezTo>
                  <a:pt x="2252641" y="6653108"/>
                  <a:pt x="2079285" y="6515397"/>
                  <a:pt x="1904328" y="6374814"/>
                </a:cubicBezTo>
                <a:cubicBezTo>
                  <a:pt x="943579" y="5602839"/>
                  <a:pt x="0" y="4969131"/>
                  <a:pt x="0" y="3621656"/>
                </a:cubicBezTo>
                <a:cubicBezTo>
                  <a:pt x="0" y="2093192"/>
                  <a:pt x="582912" y="754641"/>
                  <a:pt x="1626503" y="14997"/>
                </a:cubicBezTo>
                <a:close/>
              </a:path>
            </a:pathLst>
          </a:custGeom>
          <a:solidFill>
            <a:schemeClr val="bg2">
              <a:tint val="95000"/>
              <a:satMod val="17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solidFill>
                <a:prstClr val="white"/>
              </a:solidFill>
              <a:latin typeface="Meiryo"/>
            </a:endParaRPr>
          </a:p>
        </p:txBody>
      </p:sp>
      <p:sp>
        <p:nvSpPr>
          <p:cNvPr id="17" name="Freeform: Shape 16">
            <a:extLst>
              <a:ext uri="{FF2B5EF4-FFF2-40B4-BE49-F238E27FC236}">
                <a16:creationId xmlns:a16="http://schemas.microsoft.com/office/drawing/2014/main" id="{829A1E2C-5AC8-40FC-99E9-832069D3979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697013" y="0"/>
            <a:ext cx="2529723" cy="6858000"/>
          </a:xfrm>
          <a:custGeom>
            <a:avLst/>
            <a:gdLst>
              <a:gd name="connsiteX0" fmla="*/ 1258269 w 2529723"/>
              <a:gd name="connsiteY0" fmla="*/ 0 h 6858000"/>
              <a:gd name="connsiteX1" fmla="*/ 1275627 w 2529723"/>
              <a:gd name="connsiteY1" fmla="*/ 0 h 6858000"/>
              <a:gd name="connsiteX2" fmla="*/ 1302560 w 2529723"/>
              <a:gd name="connsiteY2" fmla="*/ 24338 h 6858000"/>
              <a:gd name="connsiteX3" fmla="*/ 2522825 w 2529723"/>
              <a:gd name="connsiteY3" fmla="*/ 3678515 h 6858000"/>
              <a:gd name="connsiteX4" fmla="*/ 557500 w 2529723"/>
              <a:gd name="connsiteY4" fmla="*/ 6451411 h 6858000"/>
              <a:gd name="connsiteX5" fmla="*/ 32482 w 2529723"/>
              <a:gd name="connsiteY5" fmla="*/ 6849373 h 6858000"/>
              <a:gd name="connsiteX6" fmla="*/ 19531 w 2529723"/>
              <a:gd name="connsiteY6" fmla="*/ 6858000 h 6858000"/>
              <a:gd name="connsiteX7" fmla="*/ 0 w 2529723"/>
              <a:gd name="connsiteY7" fmla="*/ 6858000 h 6858000"/>
              <a:gd name="connsiteX8" fmla="*/ 14202 w 2529723"/>
              <a:gd name="connsiteY8" fmla="*/ 6848540 h 6858000"/>
              <a:gd name="connsiteX9" fmla="*/ 539221 w 2529723"/>
              <a:gd name="connsiteY9" fmla="*/ 6450578 h 6858000"/>
              <a:gd name="connsiteX10" fmla="*/ 2504546 w 2529723"/>
              <a:gd name="connsiteY10" fmla="*/ 3677682 h 6858000"/>
              <a:gd name="connsiteX11" fmla="*/ 1284280 w 2529723"/>
              <a:gd name="connsiteY11" fmla="*/ 23504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529723" h="6858000">
                <a:moveTo>
                  <a:pt x="1258269" y="0"/>
                </a:moveTo>
                <a:lnTo>
                  <a:pt x="1275627" y="0"/>
                </a:lnTo>
                <a:lnTo>
                  <a:pt x="1302560" y="24338"/>
                </a:lnTo>
                <a:cubicBezTo>
                  <a:pt x="2156831" y="855667"/>
                  <a:pt x="2590622" y="2191755"/>
                  <a:pt x="2522825" y="3678515"/>
                </a:cubicBezTo>
                <a:cubicBezTo>
                  <a:pt x="2459072" y="5076606"/>
                  <a:pt x="1519830" y="5692656"/>
                  <a:pt x="557500" y="6451411"/>
                </a:cubicBezTo>
                <a:cubicBezTo>
                  <a:pt x="382255" y="6589587"/>
                  <a:pt x="208689" y="6724853"/>
                  <a:pt x="32482" y="6849373"/>
                </a:cubicBezTo>
                <a:lnTo>
                  <a:pt x="19531" y="6858000"/>
                </a:lnTo>
                <a:lnTo>
                  <a:pt x="0" y="6858000"/>
                </a:lnTo>
                <a:lnTo>
                  <a:pt x="14202" y="6848540"/>
                </a:lnTo>
                <a:cubicBezTo>
                  <a:pt x="190409" y="6724020"/>
                  <a:pt x="363976" y="6588754"/>
                  <a:pt x="539221" y="6450578"/>
                </a:cubicBezTo>
                <a:cubicBezTo>
                  <a:pt x="1501550" y="5691822"/>
                  <a:pt x="2440792" y="5075773"/>
                  <a:pt x="2504546" y="3677682"/>
                </a:cubicBezTo>
                <a:cubicBezTo>
                  <a:pt x="2572343" y="2190921"/>
                  <a:pt x="2138551" y="854834"/>
                  <a:pt x="1284280" y="23504"/>
                </a:cubicBezTo>
                <a:close/>
              </a:path>
            </a:pathLst>
          </a:custGeom>
          <a:solidFill>
            <a:srgbClr val="FFFFFF">
              <a:alpha val="70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marL="0" marR="0" lvl="0" indent="0" algn="ctr" defTabSz="4572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dirty="0">
              <a:ln>
                <a:noFill/>
              </a:ln>
              <a:solidFill>
                <a:prstClr val="white"/>
              </a:solidFill>
              <a:effectLst/>
              <a:uLnTx/>
              <a:uFillTx/>
              <a:latin typeface="Meiryo"/>
              <a:ea typeface="+mn-ea"/>
              <a:cs typeface="+mn-cs"/>
            </a:endParaRPr>
          </a:p>
        </p:txBody>
      </p:sp>
      <p:sp>
        <p:nvSpPr>
          <p:cNvPr id="2" name="Title 1">
            <a:extLst>
              <a:ext uri="{FF2B5EF4-FFF2-40B4-BE49-F238E27FC236}">
                <a16:creationId xmlns:a16="http://schemas.microsoft.com/office/drawing/2014/main" id="{483EE1F1-C958-45C8-A9BE-5EED28DF5E10}"/>
              </a:ext>
            </a:extLst>
          </p:cNvPr>
          <p:cNvSpPr>
            <a:spLocks noGrp="1"/>
          </p:cNvSpPr>
          <p:nvPr>
            <p:ph type="title"/>
          </p:nvPr>
        </p:nvSpPr>
        <p:spPr>
          <a:xfrm>
            <a:off x="8046720" y="1045597"/>
            <a:ext cx="3633746" cy="1588422"/>
          </a:xfrm>
        </p:spPr>
        <p:txBody>
          <a:bodyPr anchor="b">
            <a:normAutofit/>
          </a:bodyPr>
          <a:lstStyle/>
          <a:p>
            <a:r>
              <a:rPr lang="en-US" sz="3600" dirty="0"/>
              <a:t>Thank you</a:t>
            </a:r>
          </a:p>
        </p:txBody>
      </p:sp>
      <p:sp>
        <p:nvSpPr>
          <p:cNvPr id="3" name="Content Placeholder 2">
            <a:extLst>
              <a:ext uri="{FF2B5EF4-FFF2-40B4-BE49-F238E27FC236}">
                <a16:creationId xmlns:a16="http://schemas.microsoft.com/office/drawing/2014/main" id="{9F2AAE4C-2C8D-5111-6B16-44A00BD83FEE}"/>
              </a:ext>
            </a:extLst>
          </p:cNvPr>
          <p:cNvSpPr>
            <a:spLocks noGrp="1"/>
          </p:cNvSpPr>
          <p:nvPr>
            <p:ph idx="1"/>
          </p:nvPr>
        </p:nvSpPr>
        <p:spPr>
          <a:xfrm>
            <a:off x="8046719" y="2722729"/>
            <a:ext cx="3633747" cy="2700062"/>
          </a:xfrm>
        </p:spPr>
        <p:txBody>
          <a:bodyPr>
            <a:normAutofit/>
          </a:bodyPr>
          <a:lstStyle/>
          <a:p>
            <a:r>
              <a:rPr lang="en-US" sz="2000"/>
              <a:t>Questions OR Comments?</a:t>
            </a:r>
          </a:p>
          <a:p>
            <a:endParaRPr lang="en-US" sz="2000"/>
          </a:p>
          <a:p>
            <a:r>
              <a:rPr lang="en-US" sz="2000"/>
              <a:t>Slack channel: section2-course-documents</a:t>
            </a:r>
          </a:p>
          <a:p>
            <a:r>
              <a:rPr lang="en-US" sz="2000"/>
              <a:t>Email: </a:t>
            </a:r>
            <a:r>
              <a:rPr lang="en-CA" sz="2000" u="sng">
                <a:effectLst/>
                <a:latin typeface="Calibri" panose="020F0502020204030204" pitchFamily="34" charset="0"/>
                <a:ea typeface="SimSun" panose="02010600030101010101" pitchFamily="2" charset="-122"/>
                <a:hlinkClick r:id="rId3">
                  <a:extLst>
                    <a:ext uri="{A12FA001-AC4F-418D-AE19-62706E023703}">
                      <ahyp:hlinkClr xmlns:ahyp="http://schemas.microsoft.com/office/drawing/2018/hyperlinkcolor" val="tx"/>
                    </a:ext>
                  </a:extLst>
                </a:hlinkClick>
              </a:rPr>
              <a:t>qing.li2@uclagary.ca</a:t>
            </a:r>
            <a:endParaRPr lang="en-CA" sz="2000" u="sng">
              <a:effectLst/>
              <a:latin typeface="Calibri" panose="020F0502020204030204" pitchFamily="34" charset="0"/>
              <a:ea typeface="SimSun" panose="02010600030101010101" pitchFamily="2" charset="-122"/>
            </a:endParaRPr>
          </a:p>
          <a:p>
            <a:endParaRPr lang="en-US" sz="2000"/>
          </a:p>
          <a:p>
            <a:pPr marL="457200" lvl="1" indent="0">
              <a:buNone/>
            </a:pPr>
            <a:r>
              <a:rPr lang="en-US" sz="2000"/>
              <a:t>  </a:t>
            </a:r>
          </a:p>
        </p:txBody>
      </p:sp>
      <p:sp>
        <p:nvSpPr>
          <p:cNvPr id="4" name="Slide Number Placeholder 3">
            <a:extLst>
              <a:ext uri="{FF2B5EF4-FFF2-40B4-BE49-F238E27FC236}">
                <a16:creationId xmlns:a16="http://schemas.microsoft.com/office/drawing/2014/main" id="{7B9BF697-75D2-9C0C-DBB9-3F070E5694FB}"/>
              </a:ext>
            </a:extLst>
          </p:cNvPr>
          <p:cNvSpPr>
            <a:spLocks noGrp="1"/>
          </p:cNvSpPr>
          <p:nvPr>
            <p:ph type="sldNum" sz="quarter" idx="12"/>
          </p:nvPr>
        </p:nvSpPr>
        <p:spPr>
          <a:xfrm>
            <a:off x="10853928" y="6355080"/>
            <a:ext cx="1188720" cy="365760"/>
          </a:xfrm>
        </p:spPr>
        <p:txBody>
          <a:bodyPr>
            <a:normAutofit/>
          </a:bodyPr>
          <a:lstStyle/>
          <a:p>
            <a:pPr algn="l">
              <a:spcAft>
                <a:spcPts val="600"/>
              </a:spcAft>
            </a:pPr>
            <a:fld id="{998FC6E2-3800-4EB0-A18D-3856D6660061}" type="slidenum">
              <a:rPr lang="en-US" sz="1600">
                <a:solidFill>
                  <a:schemeClr val="tx1">
                    <a:lumMod val="75000"/>
                    <a:lumOff val="25000"/>
                  </a:schemeClr>
                </a:solidFill>
              </a:rPr>
              <a:pPr algn="l">
                <a:spcAft>
                  <a:spcPts val="600"/>
                </a:spcAft>
              </a:pPr>
              <a:t>54</a:t>
            </a:fld>
            <a:endParaRPr lang="en-US" sz="1600">
              <a:solidFill>
                <a:schemeClr val="tx1">
                  <a:lumMod val="75000"/>
                  <a:lumOff val="25000"/>
                </a:schemeClr>
              </a:solidFill>
            </a:endParaRPr>
          </a:p>
        </p:txBody>
      </p:sp>
    </p:spTree>
    <p:extLst>
      <p:ext uri="{BB962C8B-B14F-4D97-AF65-F5344CB8AC3E}">
        <p14:creationId xmlns:p14="http://schemas.microsoft.com/office/powerpoint/2010/main" val="3349761612"/>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useBgFill="1">
        <p:nvSpPr>
          <p:cNvPr id="8" name="Rectangle 7">
            <a:extLst>
              <a:ext uri="{FF2B5EF4-FFF2-40B4-BE49-F238E27FC236}">
                <a16:creationId xmlns:a16="http://schemas.microsoft.com/office/drawing/2014/main" id="{6F828D28-8E09-41CC-8229-3070B5467A9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12188952"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4" name="Video 3" descr="Maths And Science Formulae">
            <a:extLst>
              <a:ext uri="{FF2B5EF4-FFF2-40B4-BE49-F238E27FC236}">
                <a16:creationId xmlns:a16="http://schemas.microsoft.com/office/drawing/2014/main" id="{EE9A7CFF-6761-63F9-93DB-89E8D87F0552}"/>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4"/>
          <a:srcRect t="284" r="-1" b="-1"/>
          <a:stretch/>
        </p:blipFill>
        <p:spPr>
          <a:xfrm>
            <a:off x="2747618" y="2951993"/>
            <a:ext cx="6366886" cy="3581391"/>
          </a:xfrm>
          <a:prstGeom prst="rect">
            <a:avLst/>
          </a:prstGeom>
        </p:spPr>
      </p:pic>
      <p:sp>
        <p:nvSpPr>
          <p:cNvPr id="10" name="Rectangle 9">
            <a:extLst>
              <a:ext uri="{FF2B5EF4-FFF2-40B4-BE49-F238E27FC236}">
                <a16:creationId xmlns:a16="http://schemas.microsoft.com/office/drawing/2014/main" id="{D5B012D8-7F27-4758-9AC6-C889B154BD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1103377" y="1100316"/>
            <a:ext cx="6858003" cy="4657347"/>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a:extLst>
              <a:ext uri="{FF2B5EF4-FFF2-40B4-BE49-F238E27FC236}">
                <a16:creationId xmlns:a16="http://schemas.microsoft.com/office/drawing/2014/main" id="{A158DC52-78B5-D8FF-09D5-833E1FD97B49}"/>
              </a:ext>
            </a:extLst>
          </p:cNvPr>
          <p:cNvSpPr>
            <a:spLocks noGrp="1"/>
          </p:cNvSpPr>
          <p:nvPr>
            <p:ph type="ctrTitle"/>
          </p:nvPr>
        </p:nvSpPr>
        <p:spPr>
          <a:xfrm>
            <a:off x="643467" y="643467"/>
            <a:ext cx="11027424" cy="3569242"/>
          </a:xfrm>
        </p:spPr>
        <p:txBody>
          <a:bodyPr anchor="t">
            <a:normAutofit/>
          </a:bodyPr>
          <a:lstStyle/>
          <a:p>
            <a:pPr algn="l"/>
            <a:r>
              <a:rPr lang="en-US" sz="4800" dirty="0">
                <a:solidFill>
                  <a:srgbClr val="FFFFFF"/>
                </a:solidFill>
                <a:latin typeface="LMRoman17-Regular"/>
              </a:rPr>
              <a:t>Lecture 3: Multivariate linear regression Interaction effect and A Quadratic (Second-Order) Model with Quantitative Predictors</a:t>
            </a:r>
          </a:p>
        </p:txBody>
      </p:sp>
      <p:sp>
        <p:nvSpPr>
          <p:cNvPr id="12" name="Rectangle 11">
            <a:extLst>
              <a:ext uri="{FF2B5EF4-FFF2-40B4-BE49-F238E27FC236}">
                <a16:creationId xmlns:a16="http://schemas.microsoft.com/office/drawing/2014/main" id="{4063B759-00FC-46D1-9898-8E8625268FA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7540187" y="2206184"/>
            <a:ext cx="6858003" cy="2445624"/>
          </a:xfrm>
          <a:prstGeom prst="rect">
            <a:avLst/>
          </a:prstGeom>
          <a:gradFill flip="none" rotWithShape="1">
            <a:gsLst>
              <a:gs pos="48000">
                <a:srgbClr val="000000">
                  <a:alpha val="24000"/>
                </a:srgbClr>
              </a:gs>
              <a:gs pos="85000">
                <a:srgbClr val="000000">
                  <a:alpha val="45000"/>
                </a:srgbClr>
              </a:gs>
              <a:gs pos="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 name="Slide Number Placeholder 2">
            <a:extLst>
              <a:ext uri="{FF2B5EF4-FFF2-40B4-BE49-F238E27FC236}">
                <a16:creationId xmlns:a16="http://schemas.microsoft.com/office/drawing/2014/main" id="{ABF2E2D1-4607-E8AD-9B57-BFE1A5F822BE}"/>
              </a:ext>
            </a:extLst>
          </p:cNvPr>
          <p:cNvSpPr>
            <a:spLocks noGrp="1"/>
          </p:cNvSpPr>
          <p:nvPr>
            <p:ph type="sldNum" sz="quarter" idx="12"/>
          </p:nvPr>
        </p:nvSpPr>
        <p:spPr/>
        <p:txBody>
          <a:bodyPr/>
          <a:lstStyle/>
          <a:p>
            <a:fld id="{998FC6E2-3800-4EB0-A18D-3856D6660061}" type="slidenum">
              <a:rPr lang="en-US" smtClean="0"/>
              <a:t>6</a:t>
            </a:fld>
            <a:endParaRPr lang="en-US" dirty="0"/>
          </a:p>
        </p:txBody>
      </p:sp>
    </p:spTree>
    <p:extLst>
      <p:ext uri="{BB962C8B-B14F-4D97-AF65-F5344CB8AC3E}">
        <p14:creationId xmlns:p14="http://schemas.microsoft.com/office/powerpoint/2010/main" val="38337631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0010"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4"/>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4"/>
                                        </p:tgtEl>
                                      </p:cBhvr>
                                    </p:cmd>
                                  </p:childTnLst>
                                </p:cTn>
                              </p:par>
                            </p:childTnLst>
                          </p:cTn>
                        </p:par>
                      </p:childTnLst>
                    </p:cTn>
                  </p:par>
                </p:childTnLst>
              </p:cTn>
              <p:nextCondLst>
                <p:cond evt="onClick" delay="0">
                  <p:tgtEl>
                    <p:spTgt spid="4"/>
                  </p:tgtEl>
                </p:cond>
              </p:nextCondLst>
            </p:seq>
            <p:video>
              <p:cMediaNode mute="1">
                <p:cTn id="12" repeatCount="indefinite" fill="hold" display="0">
                  <p:stCondLst>
                    <p:cond delay="indefinite"/>
                  </p:stCondLst>
                </p:cTn>
                <p:tgtEl>
                  <p:spTgt spid="4"/>
                </p:tgtEl>
              </p:cMediaNode>
            </p:vide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637BCA1-CBB9-3D3D-B64E-17C2D2D4C3A1}"/>
              </a:ext>
            </a:extLst>
          </p:cNvPr>
          <p:cNvSpPr>
            <a:spLocks noGrp="1"/>
          </p:cNvSpPr>
          <p:nvPr>
            <p:ph type="title"/>
          </p:nvPr>
        </p:nvSpPr>
        <p:spPr/>
        <p:txBody>
          <a:bodyPr/>
          <a:lstStyle/>
          <a:p>
            <a:r>
              <a:rPr lang="en-US" dirty="0"/>
              <a:t>Quick recap of lecture 2</a:t>
            </a:r>
          </a:p>
        </p:txBody>
      </p:sp>
      <p:sp>
        <p:nvSpPr>
          <p:cNvPr id="3" name="Content Placeholder 2">
            <a:extLst>
              <a:ext uri="{FF2B5EF4-FFF2-40B4-BE49-F238E27FC236}">
                <a16:creationId xmlns:a16="http://schemas.microsoft.com/office/drawing/2014/main" id="{FC382B50-BB89-A3A0-97A3-0187D59FEFFA}"/>
              </a:ext>
            </a:extLst>
          </p:cNvPr>
          <p:cNvSpPr>
            <a:spLocks noGrp="1"/>
          </p:cNvSpPr>
          <p:nvPr>
            <p:ph idx="1"/>
          </p:nvPr>
        </p:nvSpPr>
        <p:spPr/>
        <p:txBody>
          <a:bodyPr/>
          <a:lstStyle/>
          <a:p>
            <a:r>
              <a:rPr lang="en-US" sz="2000" dirty="0"/>
              <a:t>Statistics: </a:t>
            </a:r>
          </a:p>
          <a:p>
            <a:pPr lvl="1"/>
            <a:r>
              <a:rPr lang="en-US" sz="2000" dirty="0"/>
              <a:t>Interactions: x1:x2 or (x1+x2)^2 or x1*x2</a:t>
            </a:r>
          </a:p>
          <a:p>
            <a:pPr lvl="1"/>
            <a:r>
              <a:rPr lang="en-US" sz="2000" dirty="0"/>
              <a:t>Dummy coding: the number of dummy variable = the number of levels -1</a:t>
            </a:r>
          </a:p>
          <a:p>
            <a:pPr lvl="1"/>
            <a:r>
              <a:rPr lang="en-US" sz="2000" dirty="0"/>
              <a:t>Interpretation of coefficients</a:t>
            </a:r>
          </a:p>
          <a:p>
            <a:r>
              <a:rPr lang="en-US" sz="2000" dirty="0"/>
              <a:t>Code:</a:t>
            </a:r>
          </a:p>
          <a:p>
            <a:pPr lvl="1"/>
            <a:r>
              <a:rPr lang="en-US" sz="2000" dirty="0" err="1"/>
              <a:t>lm</a:t>
            </a:r>
            <a:r>
              <a:rPr lang="en-US" sz="2000" dirty="0"/>
              <a:t>(y ~ x1+x2+(x1+x2)^2)</a:t>
            </a:r>
          </a:p>
          <a:p>
            <a:pPr lvl="1"/>
            <a:r>
              <a:rPr lang="en-US" sz="2000" dirty="0" err="1"/>
              <a:t>lm</a:t>
            </a:r>
            <a:r>
              <a:rPr lang="en-US" sz="2000" dirty="0"/>
              <a:t>(y ~ factor(x1))</a:t>
            </a:r>
          </a:p>
          <a:p>
            <a:endParaRPr lang="en-US" dirty="0"/>
          </a:p>
        </p:txBody>
      </p:sp>
      <p:sp>
        <p:nvSpPr>
          <p:cNvPr id="4" name="Slide Number Placeholder 3">
            <a:extLst>
              <a:ext uri="{FF2B5EF4-FFF2-40B4-BE49-F238E27FC236}">
                <a16:creationId xmlns:a16="http://schemas.microsoft.com/office/drawing/2014/main" id="{F2C448D7-BCB0-13AA-DF42-40027274ECBE}"/>
              </a:ext>
            </a:extLst>
          </p:cNvPr>
          <p:cNvSpPr>
            <a:spLocks noGrp="1"/>
          </p:cNvSpPr>
          <p:nvPr>
            <p:ph type="sldNum" sz="quarter" idx="12"/>
          </p:nvPr>
        </p:nvSpPr>
        <p:spPr/>
        <p:txBody>
          <a:bodyPr/>
          <a:lstStyle/>
          <a:p>
            <a:fld id="{998FC6E2-3800-4EB0-A18D-3856D6660061}" type="slidenum">
              <a:rPr lang="en-US" smtClean="0"/>
              <a:t>7</a:t>
            </a:fld>
            <a:endParaRPr lang="en-US"/>
          </a:p>
        </p:txBody>
      </p:sp>
      <p:graphicFrame>
        <p:nvGraphicFramePr>
          <p:cNvPr id="5" name="Table 4">
            <a:extLst>
              <a:ext uri="{FF2B5EF4-FFF2-40B4-BE49-F238E27FC236}">
                <a16:creationId xmlns:a16="http://schemas.microsoft.com/office/drawing/2014/main" id="{57ACECC4-B016-17A8-A883-1F3967213492}"/>
              </a:ext>
            </a:extLst>
          </p:cNvPr>
          <p:cNvGraphicFramePr>
            <a:graphicFrameLocks noGrp="1"/>
          </p:cNvGraphicFramePr>
          <p:nvPr>
            <p:extLst>
              <p:ext uri="{D42A27DB-BD31-4B8C-83A1-F6EECF244321}">
                <p14:modId xmlns:p14="http://schemas.microsoft.com/office/powerpoint/2010/main" val="3720947454"/>
              </p:ext>
            </p:extLst>
          </p:nvPr>
        </p:nvGraphicFramePr>
        <p:xfrm>
          <a:off x="8026689" y="4405346"/>
          <a:ext cx="3217188" cy="1463040"/>
        </p:xfrm>
        <a:graphic>
          <a:graphicData uri="http://schemas.openxmlformats.org/drawingml/2006/table">
            <a:tbl>
              <a:tblPr firstRow="1" bandRow="1">
                <a:tableStyleId>{912C8C85-51F0-491E-9774-3900AFEF0FD7}</a:tableStyleId>
              </a:tblPr>
              <a:tblGrid>
                <a:gridCol w="1631122">
                  <a:extLst>
                    <a:ext uri="{9D8B030D-6E8A-4147-A177-3AD203B41FA5}">
                      <a16:colId xmlns:a16="http://schemas.microsoft.com/office/drawing/2014/main" val="3326833782"/>
                    </a:ext>
                  </a:extLst>
                </a:gridCol>
                <a:gridCol w="747974">
                  <a:extLst>
                    <a:ext uri="{9D8B030D-6E8A-4147-A177-3AD203B41FA5}">
                      <a16:colId xmlns:a16="http://schemas.microsoft.com/office/drawing/2014/main" val="2130662334"/>
                    </a:ext>
                  </a:extLst>
                </a:gridCol>
                <a:gridCol w="838092">
                  <a:extLst>
                    <a:ext uri="{9D8B030D-6E8A-4147-A177-3AD203B41FA5}">
                      <a16:colId xmlns:a16="http://schemas.microsoft.com/office/drawing/2014/main" val="2463687275"/>
                    </a:ext>
                  </a:extLst>
                </a:gridCol>
              </a:tblGrid>
              <a:tr h="302318">
                <a:tc>
                  <a:txBody>
                    <a:bodyPr/>
                    <a:lstStyle/>
                    <a:p>
                      <a:endParaRPr lang="en-US" sz="1800" dirty="0"/>
                    </a:p>
                  </a:txBody>
                  <a:tcPr/>
                </a:tc>
                <a:tc>
                  <a:txBody>
                    <a:bodyPr/>
                    <a:lstStyle/>
                    <a:p>
                      <a:r>
                        <a:rPr lang="en-US" sz="1800" dirty="0"/>
                        <a:t>x1</a:t>
                      </a:r>
                    </a:p>
                  </a:txBody>
                  <a:tcPr/>
                </a:tc>
                <a:tc>
                  <a:txBody>
                    <a:bodyPr/>
                    <a:lstStyle/>
                    <a:p>
                      <a:r>
                        <a:rPr lang="en-US" sz="1800" dirty="0"/>
                        <a:t>x2</a:t>
                      </a:r>
                    </a:p>
                  </a:txBody>
                  <a:tcPr/>
                </a:tc>
                <a:extLst>
                  <a:ext uri="{0D108BD9-81ED-4DB2-BD59-A6C34878D82A}">
                    <a16:rowId xmlns:a16="http://schemas.microsoft.com/office/drawing/2014/main" val="1714045642"/>
                  </a:ext>
                </a:extLst>
              </a:tr>
              <a:tr h="302318">
                <a:tc>
                  <a:txBody>
                    <a:bodyPr/>
                    <a:lstStyle/>
                    <a:p>
                      <a:r>
                        <a:rPr lang="en-US" sz="1800" dirty="0"/>
                        <a:t>Assistant</a:t>
                      </a:r>
                    </a:p>
                  </a:txBody>
                  <a:tcPr/>
                </a:tc>
                <a:tc>
                  <a:txBody>
                    <a:bodyPr/>
                    <a:lstStyle/>
                    <a:p>
                      <a:r>
                        <a:rPr lang="en-US" sz="1800" dirty="0"/>
                        <a:t>0</a:t>
                      </a:r>
                    </a:p>
                  </a:txBody>
                  <a:tcPr/>
                </a:tc>
                <a:tc>
                  <a:txBody>
                    <a:bodyPr/>
                    <a:lstStyle/>
                    <a:p>
                      <a:r>
                        <a:rPr lang="en-US" sz="1800" dirty="0"/>
                        <a:t>0</a:t>
                      </a:r>
                    </a:p>
                  </a:txBody>
                  <a:tcPr/>
                </a:tc>
                <a:extLst>
                  <a:ext uri="{0D108BD9-81ED-4DB2-BD59-A6C34878D82A}">
                    <a16:rowId xmlns:a16="http://schemas.microsoft.com/office/drawing/2014/main" val="4023649484"/>
                  </a:ext>
                </a:extLst>
              </a:tr>
              <a:tr h="302318">
                <a:tc>
                  <a:txBody>
                    <a:bodyPr/>
                    <a:lstStyle/>
                    <a:p>
                      <a:r>
                        <a:rPr lang="en-US" sz="1800" dirty="0"/>
                        <a:t>Associate</a:t>
                      </a:r>
                    </a:p>
                  </a:txBody>
                  <a:tcPr/>
                </a:tc>
                <a:tc>
                  <a:txBody>
                    <a:bodyPr/>
                    <a:lstStyle/>
                    <a:p>
                      <a:r>
                        <a:rPr lang="en-US" sz="1800" dirty="0"/>
                        <a:t>1</a:t>
                      </a:r>
                    </a:p>
                  </a:txBody>
                  <a:tcPr/>
                </a:tc>
                <a:tc>
                  <a:txBody>
                    <a:bodyPr/>
                    <a:lstStyle/>
                    <a:p>
                      <a:r>
                        <a:rPr lang="en-US" sz="1800" dirty="0"/>
                        <a:t>0</a:t>
                      </a:r>
                    </a:p>
                  </a:txBody>
                  <a:tcPr/>
                </a:tc>
                <a:extLst>
                  <a:ext uri="{0D108BD9-81ED-4DB2-BD59-A6C34878D82A}">
                    <a16:rowId xmlns:a16="http://schemas.microsoft.com/office/drawing/2014/main" val="4128753155"/>
                  </a:ext>
                </a:extLst>
              </a:tr>
              <a:tr h="302318">
                <a:tc>
                  <a:txBody>
                    <a:bodyPr/>
                    <a:lstStyle/>
                    <a:p>
                      <a:r>
                        <a:rPr lang="en-US" sz="1800" dirty="0"/>
                        <a:t>Full</a:t>
                      </a:r>
                    </a:p>
                  </a:txBody>
                  <a:tcPr/>
                </a:tc>
                <a:tc>
                  <a:txBody>
                    <a:bodyPr/>
                    <a:lstStyle/>
                    <a:p>
                      <a:r>
                        <a:rPr lang="en-US" sz="1800" dirty="0"/>
                        <a:t>0</a:t>
                      </a:r>
                    </a:p>
                  </a:txBody>
                  <a:tcPr/>
                </a:tc>
                <a:tc>
                  <a:txBody>
                    <a:bodyPr/>
                    <a:lstStyle/>
                    <a:p>
                      <a:r>
                        <a:rPr lang="en-US" sz="1800" dirty="0"/>
                        <a:t>1</a:t>
                      </a:r>
                    </a:p>
                  </a:txBody>
                  <a:tcPr/>
                </a:tc>
                <a:extLst>
                  <a:ext uri="{0D108BD9-81ED-4DB2-BD59-A6C34878D82A}">
                    <a16:rowId xmlns:a16="http://schemas.microsoft.com/office/drawing/2014/main" val="4293016907"/>
                  </a:ext>
                </a:extLst>
              </a:tr>
            </a:tbl>
          </a:graphicData>
        </a:graphic>
      </p:graphicFrame>
      <p:graphicFrame>
        <p:nvGraphicFramePr>
          <p:cNvPr id="6" name="Table 5">
            <a:extLst>
              <a:ext uri="{FF2B5EF4-FFF2-40B4-BE49-F238E27FC236}">
                <a16:creationId xmlns:a16="http://schemas.microsoft.com/office/drawing/2014/main" id="{8ABAAFCA-D672-F909-51D2-184EBA1E4B92}"/>
              </a:ext>
            </a:extLst>
          </p:cNvPr>
          <p:cNvGraphicFramePr>
            <a:graphicFrameLocks/>
          </p:cNvGraphicFramePr>
          <p:nvPr>
            <p:extLst>
              <p:ext uri="{D42A27DB-BD31-4B8C-83A1-F6EECF244321}">
                <p14:modId xmlns:p14="http://schemas.microsoft.com/office/powerpoint/2010/main" val="3865593944"/>
              </p:ext>
            </p:extLst>
          </p:nvPr>
        </p:nvGraphicFramePr>
        <p:xfrm>
          <a:off x="8026689" y="3016689"/>
          <a:ext cx="3217188" cy="1209270"/>
        </p:xfrm>
        <a:graphic>
          <a:graphicData uri="http://schemas.openxmlformats.org/drawingml/2006/table">
            <a:tbl>
              <a:tblPr firstRow="1" bandRow="1">
                <a:tableStyleId>{17292A2E-F333-43FB-9621-5CBBE7FDCDCB}</a:tableStyleId>
              </a:tblPr>
              <a:tblGrid>
                <a:gridCol w="1608594">
                  <a:extLst>
                    <a:ext uri="{9D8B030D-6E8A-4147-A177-3AD203B41FA5}">
                      <a16:colId xmlns:a16="http://schemas.microsoft.com/office/drawing/2014/main" val="2009646435"/>
                    </a:ext>
                  </a:extLst>
                </a:gridCol>
                <a:gridCol w="1608594">
                  <a:extLst>
                    <a:ext uri="{9D8B030D-6E8A-4147-A177-3AD203B41FA5}">
                      <a16:colId xmlns:a16="http://schemas.microsoft.com/office/drawing/2014/main" val="3465061257"/>
                    </a:ext>
                  </a:extLst>
                </a:gridCol>
              </a:tblGrid>
              <a:tr h="372070">
                <a:tc>
                  <a:txBody>
                    <a:bodyPr/>
                    <a:lstStyle/>
                    <a:p>
                      <a:pPr algn="ctr"/>
                      <a:r>
                        <a:rPr lang="en-US" dirty="0"/>
                        <a:t>Gender </a:t>
                      </a:r>
                    </a:p>
                  </a:txBody>
                  <a:tcPr/>
                </a:tc>
                <a:tc>
                  <a:txBody>
                    <a:bodyPr/>
                    <a:lstStyle/>
                    <a:p>
                      <a:pPr algn="ctr"/>
                      <a:r>
                        <a:rPr lang="en-US" dirty="0"/>
                        <a:t>X1</a:t>
                      </a:r>
                    </a:p>
                  </a:txBody>
                  <a:tcPr/>
                </a:tc>
                <a:extLst>
                  <a:ext uri="{0D108BD9-81ED-4DB2-BD59-A6C34878D82A}">
                    <a16:rowId xmlns:a16="http://schemas.microsoft.com/office/drawing/2014/main" val="3332661405"/>
                  </a:ext>
                </a:extLst>
              </a:tr>
              <a:tr h="465130">
                <a:tc>
                  <a:txBody>
                    <a:bodyPr/>
                    <a:lstStyle/>
                    <a:p>
                      <a:pPr algn="ctr"/>
                      <a:r>
                        <a:rPr lang="en-US" dirty="0"/>
                        <a:t>Male</a:t>
                      </a:r>
                    </a:p>
                  </a:txBody>
                  <a:tcPr/>
                </a:tc>
                <a:tc>
                  <a:txBody>
                    <a:bodyPr/>
                    <a:lstStyle/>
                    <a:p>
                      <a:pPr algn="ctr"/>
                      <a:r>
                        <a:rPr lang="en-US" dirty="0"/>
                        <a:t>1</a:t>
                      </a:r>
                    </a:p>
                  </a:txBody>
                  <a:tcPr/>
                </a:tc>
                <a:extLst>
                  <a:ext uri="{0D108BD9-81ED-4DB2-BD59-A6C34878D82A}">
                    <a16:rowId xmlns:a16="http://schemas.microsoft.com/office/drawing/2014/main" val="695170010"/>
                  </a:ext>
                </a:extLst>
              </a:tr>
              <a:tr h="372070">
                <a:tc>
                  <a:txBody>
                    <a:bodyPr/>
                    <a:lstStyle/>
                    <a:p>
                      <a:pPr algn="ctr"/>
                      <a:r>
                        <a:rPr lang="en-US" dirty="0"/>
                        <a:t>Female</a:t>
                      </a:r>
                    </a:p>
                  </a:txBody>
                  <a:tcPr/>
                </a:tc>
                <a:tc>
                  <a:txBody>
                    <a:bodyPr/>
                    <a:lstStyle/>
                    <a:p>
                      <a:pPr algn="ctr"/>
                      <a:r>
                        <a:rPr lang="en-US" dirty="0"/>
                        <a:t>0</a:t>
                      </a:r>
                    </a:p>
                  </a:txBody>
                  <a:tcPr/>
                </a:tc>
                <a:extLst>
                  <a:ext uri="{0D108BD9-81ED-4DB2-BD59-A6C34878D82A}">
                    <a16:rowId xmlns:a16="http://schemas.microsoft.com/office/drawing/2014/main" val="65533676"/>
                  </a:ext>
                </a:extLst>
              </a:tr>
            </a:tbl>
          </a:graphicData>
        </a:graphic>
      </p:graphicFrame>
    </p:spTree>
    <p:extLst>
      <p:ext uri="{BB962C8B-B14F-4D97-AF65-F5344CB8AC3E}">
        <p14:creationId xmlns:p14="http://schemas.microsoft.com/office/powerpoint/2010/main" val="3649932040"/>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E9AB11E-248B-C1E7-CF0E-4A3457D3EF09}"/>
              </a:ext>
            </a:extLst>
          </p:cNvPr>
          <p:cNvSpPr>
            <a:spLocks noGrp="1"/>
          </p:cNvSpPr>
          <p:nvPr>
            <p:ph type="title"/>
          </p:nvPr>
        </p:nvSpPr>
        <p:spPr/>
        <p:txBody>
          <a:bodyPr>
            <a:noAutofit/>
          </a:bodyPr>
          <a:lstStyle/>
          <a:p>
            <a:r>
              <a:rPr lang="en-US" sz="3600" dirty="0">
                <a:solidFill>
                  <a:srgbClr val="0070C0"/>
                </a:solidFill>
                <a:latin typeface="+mj-lt"/>
              </a:rPr>
              <a:t>Interaction Effect in Multiple Regression with both Quantitative and Qualitative (Dummy) Variable models </a:t>
            </a:r>
            <a:endParaRPr lang="en-US" sz="3600" dirty="0"/>
          </a:p>
        </p:txBody>
      </p:sp>
      <p:sp>
        <p:nvSpPr>
          <p:cNvPr id="4" name="Slide Number Placeholder 3">
            <a:extLst>
              <a:ext uri="{FF2B5EF4-FFF2-40B4-BE49-F238E27FC236}">
                <a16:creationId xmlns:a16="http://schemas.microsoft.com/office/drawing/2014/main" id="{4F42A6B7-3DD4-D4A5-4435-FE52DD8C4BE1}"/>
              </a:ext>
            </a:extLst>
          </p:cNvPr>
          <p:cNvSpPr>
            <a:spLocks noGrp="1"/>
          </p:cNvSpPr>
          <p:nvPr>
            <p:ph type="sldNum" sz="quarter" idx="12"/>
          </p:nvPr>
        </p:nvSpPr>
        <p:spPr/>
        <p:txBody>
          <a:bodyPr/>
          <a:lstStyle/>
          <a:p>
            <a:fld id="{998FC6E2-3800-4EB0-A18D-3856D6660061}" type="slidenum">
              <a:rPr lang="en-US" smtClean="0"/>
              <a:t>8</a:t>
            </a:fld>
            <a:endParaRPr lang="en-US"/>
          </a:p>
        </p:txBody>
      </p:sp>
      <p:pic>
        <p:nvPicPr>
          <p:cNvPr id="5" name="Picture 4">
            <a:extLst>
              <a:ext uri="{FF2B5EF4-FFF2-40B4-BE49-F238E27FC236}">
                <a16:creationId xmlns:a16="http://schemas.microsoft.com/office/drawing/2014/main" id="{25245A8A-84DC-DFEC-116A-991BAC96124D}"/>
              </a:ext>
            </a:extLst>
          </p:cNvPr>
          <p:cNvPicPr>
            <a:picLocks noChangeAspect="1"/>
          </p:cNvPicPr>
          <p:nvPr/>
        </p:nvPicPr>
        <p:blipFill rotWithShape="1">
          <a:blip r:embed="rId2">
            <a:extLst>
              <a:ext uri="{28A0092B-C50C-407E-A947-70E740481C1C}">
                <a14:useLocalDpi xmlns:a14="http://schemas.microsoft.com/office/drawing/2010/main" val="0"/>
              </a:ext>
            </a:extLst>
          </a:blip>
          <a:srcRect b="20273"/>
          <a:stretch/>
        </p:blipFill>
        <p:spPr>
          <a:xfrm>
            <a:off x="996063" y="2078821"/>
            <a:ext cx="8986137" cy="3716239"/>
          </a:xfrm>
          <a:prstGeom prst="rect">
            <a:avLst/>
          </a:prstGeom>
        </p:spPr>
      </p:pic>
    </p:spTree>
    <p:extLst>
      <p:ext uri="{BB962C8B-B14F-4D97-AF65-F5344CB8AC3E}">
        <p14:creationId xmlns:p14="http://schemas.microsoft.com/office/powerpoint/2010/main" val="1818569417"/>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E2B760C-623B-4A34-B75F-C7B844D9F0F6}"/>
              </a:ext>
            </a:extLst>
          </p:cNvPr>
          <p:cNvSpPr>
            <a:spLocks noGrp="1"/>
          </p:cNvSpPr>
          <p:nvPr>
            <p:ph type="sldNum" sz="quarter" idx="12"/>
          </p:nvPr>
        </p:nvSpPr>
        <p:spPr/>
        <p:txBody>
          <a:bodyPr/>
          <a:lstStyle/>
          <a:p>
            <a:fld id="{5C35FCF4-C3EF-BD43-82E0-05BC237DAD2A}" type="slidenum">
              <a:rPr lang="en-US" smtClean="0"/>
              <a:pPr/>
              <a:t>9</a:t>
            </a:fld>
            <a:endParaRPr lang="en-US" dirty="0"/>
          </a:p>
        </p:txBody>
      </p:sp>
      <p:pic>
        <p:nvPicPr>
          <p:cNvPr id="2" name="Picture 1">
            <a:extLst>
              <a:ext uri="{FF2B5EF4-FFF2-40B4-BE49-F238E27FC236}">
                <a16:creationId xmlns:a16="http://schemas.microsoft.com/office/drawing/2014/main" id="{3BF029AF-6D8A-86C9-2786-592B3D87DF9D}"/>
              </a:ext>
            </a:extLst>
          </p:cNvPr>
          <p:cNvPicPr>
            <a:picLocks noChangeAspect="1"/>
          </p:cNvPicPr>
          <p:nvPr/>
        </p:nvPicPr>
        <p:blipFill rotWithShape="1">
          <a:blip r:embed="rId2">
            <a:extLst>
              <a:ext uri="{28A0092B-C50C-407E-A947-70E740481C1C}">
                <a14:useLocalDpi xmlns:a14="http://schemas.microsoft.com/office/drawing/2010/main" val="0"/>
              </a:ext>
            </a:extLst>
          </a:blip>
          <a:srcRect l="9061" t="42557" r="7068" b="24089"/>
          <a:stretch/>
        </p:blipFill>
        <p:spPr>
          <a:xfrm>
            <a:off x="838200" y="4825395"/>
            <a:ext cx="6878869" cy="1839720"/>
          </a:xfrm>
          <a:prstGeom prst="rect">
            <a:avLst/>
          </a:prstGeom>
        </p:spPr>
      </p:pic>
      <p:pic>
        <p:nvPicPr>
          <p:cNvPr id="7" name="Picture 6">
            <a:extLst>
              <a:ext uri="{FF2B5EF4-FFF2-40B4-BE49-F238E27FC236}">
                <a16:creationId xmlns:a16="http://schemas.microsoft.com/office/drawing/2014/main" id="{6D9ACABA-3C57-886E-030E-E47529AFD47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836139" y="1520574"/>
            <a:ext cx="3517661" cy="3588014"/>
          </a:xfrm>
          <a:prstGeom prst="rect">
            <a:avLst/>
          </a:prstGeom>
        </p:spPr>
      </p:pic>
      <p:pic>
        <p:nvPicPr>
          <p:cNvPr id="4" name="Picture 3" descr="Shape&#10;&#10;Description automatically generated with medium confidence">
            <a:extLst>
              <a:ext uri="{FF2B5EF4-FFF2-40B4-BE49-F238E27FC236}">
                <a16:creationId xmlns:a16="http://schemas.microsoft.com/office/drawing/2014/main" id="{B205F7F4-2153-FA11-20B1-81ED9BC82FF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9514338" y="32120"/>
            <a:ext cx="2661285" cy="567690"/>
          </a:xfrm>
          <a:prstGeom prst="rect">
            <a:avLst/>
          </a:prstGeom>
        </p:spPr>
      </p:pic>
      <p:pic>
        <p:nvPicPr>
          <p:cNvPr id="8" name="Picture 7">
            <a:extLst>
              <a:ext uri="{FF2B5EF4-FFF2-40B4-BE49-F238E27FC236}">
                <a16:creationId xmlns:a16="http://schemas.microsoft.com/office/drawing/2014/main" id="{4A9ADC47-BC5A-E393-1FD2-E4C767A67853}"/>
              </a:ext>
            </a:extLst>
          </p:cNvPr>
          <p:cNvPicPr>
            <a:picLocks noChangeAspect="1"/>
          </p:cNvPicPr>
          <p:nvPr/>
        </p:nvPicPr>
        <p:blipFill rotWithShape="1">
          <a:blip r:embed="rId5"/>
          <a:srcRect l="1550"/>
          <a:stretch/>
        </p:blipFill>
        <p:spPr>
          <a:xfrm>
            <a:off x="838200" y="1690688"/>
            <a:ext cx="4493342" cy="3090853"/>
          </a:xfrm>
          <a:prstGeom prst="rect">
            <a:avLst/>
          </a:prstGeom>
        </p:spPr>
      </p:pic>
      <p:sp>
        <p:nvSpPr>
          <p:cNvPr id="10" name="TextBox 9">
            <a:extLst>
              <a:ext uri="{FF2B5EF4-FFF2-40B4-BE49-F238E27FC236}">
                <a16:creationId xmlns:a16="http://schemas.microsoft.com/office/drawing/2014/main" id="{F20E09F2-AD4C-01A5-7D61-4BF14138E44D}"/>
              </a:ext>
            </a:extLst>
          </p:cNvPr>
          <p:cNvSpPr txBox="1"/>
          <p:nvPr/>
        </p:nvSpPr>
        <p:spPr>
          <a:xfrm>
            <a:off x="7836139" y="4938474"/>
            <a:ext cx="4136075" cy="1600438"/>
          </a:xfrm>
          <a:prstGeom prst="rect">
            <a:avLst/>
          </a:prstGeom>
          <a:noFill/>
        </p:spPr>
        <p:txBody>
          <a:bodyPr wrap="square">
            <a:spAutoFit/>
          </a:bodyPr>
          <a:lstStyle/>
          <a:p>
            <a:pPr algn="l"/>
            <a:r>
              <a:rPr lang="en-US" sz="1400" b="0" i="0" u="none" strike="noStrike" baseline="0" dirty="0">
                <a:latin typeface="LMRoman10-Regular"/>
              </a:rPr>
              <a:t>The fact that the lines are parallel means that the average effect on balance of a one-unit increase in income does not depend on whether or not the individual is a student. </a:t>
            </a:r>
          </a:p>
          <a:p>
            <a:pPr algn="l"/>
            <a:r>
              <a:rPr lang="en-US" sz="1400" b="1" i="0" u="none" strike="noStrike" baseline="0" dirty="0">
                <a:latin typeface="LMRoman10-Bold"/>
              </a:rPr>
              <a:t>This represents a potentially serious limitation of the model, since in fact a change in income may have a very different effect on the credit card balance. </a:t>
            </a:r>
            <a:endParaRPr lang="en-US" sz="1400" dirty="0"/>
          </a:p>
        </p:txBody>
      </p:sp>
      <p:sp>
        <p:nvSpPr>
          <p:cNvPr id="5" name="Title 1">
            <a:extLst>
              <a:ext uri="{FF2B5EF4-FFF2-40B4-BE49-F238E27FC236}">
                <a16:creationId xmlns:a16="http://schemas.microsoft.com/office/drawing/2014/main" id="{4326A794-C3E9-18CD-C2B2-3B2CACE7EAFA}"/>
              </a:ext>
            </a:extLst>
          </p:cNvPr>
          <p:cNvSpPr>
            <a:spLocks noGrp="1"/>
          </p:cNvSpPr>
          <p:nvPr>
            <p:ph type="title"/>
          </p:nvPr>
        </p:nvSpPr>
        <p:spPr>
          <a:xfrm>
            <a:off x="838200" y="365125"/>
            <a:ext cx="10515600" cy="1325563"/>
          </a:xfrm>
        </p:spPr>
        <p:txBody>
          <a:bodyPr>
            <a:noAutofit/>
          </a:bodyPr>
          <a:lstStyle/>
          <a:p>
            <a:r>
              <a:rPr lang="en-US" sz="3600" dirty="0">
                <a:solidFill>
                  <a:srgbClr val="0070C0"/>
                </a:solidFill>
                <a:latin typeface="+mj-lt"/>
              </a:rPr>
              <a:t>Interaction Effect in Multiple Regression with both Quantitative and Qualitative (Dummy) Variable models </a:t>
            </a:r>
            <a:endParaRPr lang="en-US" sz="3600" dirty="0"/>
          </a:p>
        </p:txBody>
      </p:sp>
    </p:spTree>
    <p:extLst>
      <p:ext uri="{BB962C8B-B14F-4D97-AF65-F5344CB8AC3E}">
        <p14:creationId xmlns:p14="http://schemas.microsoft.com/office/powerpoint/2010/main" val="36148915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TM04033925[[fn=Droplet]]</Template>
  <TotalTime>2236</TotalTime>
  <Words>5379</Words>
  <Application>Microsoft Office PowerPoint</Application>
  <PresentationFormat>Widescreen</PresentationFormat>
  <Paragraphs>553</Paragraphs>
  <Slides>54</Slides>
  <Notes>22</Notes>
  <HiddenSlides>0</HiddenSlides>
  <MMClips>2</MMClips>
  <ScaleCrop>false</ScaleCrop>
  <HeadingPairs>
    <vt:vector size="6" baseType="variant">
      <vt:variant>
        <vt:lpstr>Fonts Used</vt:lpstr>
      </vt:variant>
      <vt:variant>
        <vt:i4>15</vt:i4>
      </vt:variant>
      <vt:variant>
        <vt:lpstr>Theme</vt:lpstr>
      </vt:variant>
      <vt:variant>
        <vt:i4>1</vt:i4>
      </vt:variant>
      <vt:variant>
        <vt:lpstr>Slide Titles</vt:lpstr>
      </vt:variant>
      <vt:variant>
        <vt:i4>54</vt:i4>
      </vt:variant>
    </vt:vector>
  </HeadingPairs>
  <TitlesOfParts>
    <vt:vector size="70" baseType="lpstr">
      <vt:lpstr>-apple-system</vt:lpstr>
      <vt:lpstr>inherit</vt:lpstr>
      <vt:lpstr>LMRoman10-Bold</vt:lpstr>
      <vt:lpstr>LMRoman10-Regular</vt:lpstr>
      <vt:lpstr>LMRoman17-Regular</vt:lpstr>
      <vt:lpstr>LMRoman7-Regular</vt:lpstr>
      <vt:lpstr>Meiryo</vt:lpstr>
      <vt:lpstr>Söhne</vt:lpstr>
      <vt:lpstr>Arial</vt:lpstr>
      <vt:lpstr>Arial</vt:lpstr>
      <vt:lpstr>Calibri</vt:lpstr>
      <vt:lpstr>Calibri Light</vt:lpstr>
      <vt:lpstr>Cambria Math</vt:lpstr>
      <vt:lpstr>Georgia</vt:lpstr>
      <vt:lpstr>Times New Roman</vt:lpstr>
      <vt:lpstr>Office Theme</vt:lpstr>
      <vt:lpstr>Statistical Modelling with Data</vt:lpstr>
      <vt:lpstr>Statistical Modelling with Data</vt:lpstr>
      <vt:lpstr>Statistical Modelling with Data</vt:lpstr>
      <vt:lpstr>Statistical Modelling with Data</vt:lpstr>
      <vt:lpstr>Statistical Modelling with Data</vt:lpstr>
      <vt:lpstr>Lecture 3: Multivariate linear regression Interaction effect and A Quadratic (Second-Order) Model with Quantitative Predictors</vt:lpstr>
      <vt:lpstr>Quick recap of lecture 2</vt:lpstr>
      <vt:lpstr>Interaction Effect in Multiple Regression with both Quantitative and Qualitative (Dummy) Variable models </vt:lpstr>
      <vt:lpstr>Interaction Effect in Multiple Regression with both Quantitative and Qualitative (Dummy) Variable models </vt:lpstr>
      <vt:lpstr>Interaction Effect in Multiple Regression with both Quantitative and Qualitative (Dummy) Variable models </vt:lpstr>
      <vt:lpstr>Interaction Effect in Multiple Regression with both Quantitative and Qualitative (Dummy) Variable models </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PowerPoint Presentation</vt:lpstr>
      <vt:lpstr>Interpretation of the regression coefficients</vt:lpstr>
      <vt:lpstr>Example: obviously nonlinear  </vt:lpstr>
      <vt:lpstr>Higher-order models </vt:lpstr>
      <vt:lpstr>Higher-order models </vt:lpstr>
      <vt:lpstr>Higher-order models </vt:lpstr>
      <vt:lpstr>In class Practice Problem 9</vt:lpstr>
      <vt:lpstr>In class Practice Problem 9</vt:lpstr>
      <vt:lpstr>In class Practice Problem 9</vt:lpstr>
      <vt:lpstr>In class Practice Problem 9</vt:lpstr>
      <vt:lpstr>In class Practice Problem 9</vt:lpstr>
      <vt:lpstr>Coffee break</vt:lpstr>
      <vt:lpstr>Which model should we choose?</vt:lpstr>
      <vt:lpstr>Which model should we choose?</vt:lpstr>
      <vt:lpstr>Cross validation</vt:lpstr>
      <vt:lpstr>Which model should we choose?</vt:lpstr>
      <vt:lpstr>Which model should we choose?</vt:lpstr>
      <vt:lpstr>Cross validation (DAAG)</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In class Practice Problem 8+</vt:lpstr>
      <vt:lpstr>Model selection</vt:lpstr>
      <vt:lpstr>In class Practice Problem 9+</vt:lpstr>
      <vt:lpstr>Take away messages</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li qing</dc:creator>
  <cp:lastModifiedBy>li qing</cp:lastModifiedBy>
  <cp:revision>591</cp:revision>
  <dcterms:created xsi:type="dcterms:W3CDTF">2023-05-16T15:36:22Z</dcterms:created>
  <dcterms:modified xsi:type="dcterms:W3CDTF">2023-05-26T19:33:21Z</dcterms:modified>
</cp:coreProperties>
</file>